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5" r:id="rId3"/>
    <p:sldId id="276" r:id="rId4"/>
    <p:sldId id="277" r:id="rId5"/>
    <p:sldId id="282" r:id="rId6"/>
    <p:sldId id="283" r:id="rId7"/>
    <p:sldId id="281" r:id="rId8"/>
    <p:sldId id="279" r:id="rId9"/>
    <p:sldId id="274" r:id="rId10"/>
    <p:sldId id="27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8B455-C044-4E3D-9D55-77F8988082C2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0915-1F62-4049-A8A1-D2A3C7826AA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52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4F9D-74E4-4F6F-A2EE-4D532CFC75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70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4F9D-74E4-4F6F-A2EE-4D532CFC75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0915-1F62-4049-A8A1-D2A3C7826AA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46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0915-1F62-4049-A8A1-D2A3C7826AA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0915-1F62-4049-A8A1-D2A3C7826AA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64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sz="1200" dirty="0"/>
              <a:t>Project is divided into several interconnected work packages: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1200" dirty="0"/>
              <a:t>Communication activities – to spread the word about CrowdStream and Crowdfunding on regional and international level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	- we have developed a website and actively promote the project on social media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	- participate in external events with our CrowdStream sessions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	- digital publications of project outputs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hr-HR" sz="1200" dirty="0"/>
              <a:t>Action plans – develop regional actions plans to improve access to finance for start-ups &amp; social enterprises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hr-HR" sz="1200" dirty="0"/>
              <a:t>Develop Quality tools – developing quality criteria, quality tools and providing quality labels for services on Crowdfunding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hr-HR" sz="1200" dirty="0"/>
              <a:t>Capacity building – developing and publishing training materials and training start-ups and business support organisations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hr-HR" sz="1200" dirty="0"/>
              <a:t>Pilot actions on alternative financing – conducting pilot actions on campaigning models for crowdfunding, conducting field missions on crowdfunding services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4F9D-74E4-4F6F-A2EE-4D532CFC75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69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0915-1F62-4049-A8A1-D2A3C7826AA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16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4F9D-74E4-4F6F-A2EE-4D532CFC75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66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4F9D-74E4-4F6F-A2EE-4D532CFC75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1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4F9D-74E4-4F6F-A2EE-4D532CFC75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08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1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309"/>
            <a:ext cx="2367606" cy="9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0206" y="0"/>
            <a:ext cx="8671587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309"/>
            <a:ext cx="2367606" cy="9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309"/>
            <a:ext cx="2367606" cy="9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5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2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7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3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7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0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60A3-B8C2-4DE5-8F17-9BC81B175003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F6AA-F1E1-4DF6-B2BC-4C867A223F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4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1.png"/><Relationship Id="rId7" Type="http://schemas.openxmlformats.org/officeDocument/2006/relationships/hyperlink" Target="http://www.interreg-danube.eu/approved-projects/crowdstre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nterreg-danube.eu/approved-projects/crowdstrea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up of People Raise Their Hands on Sta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81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0737" y="1028353"/>
            <a:ext cx="11851903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br>
              <a:rPr lang="de-A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4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CROWDfunding</a:t>
            </a:r>
            <a:r>
              <a:rPr lang="de-AT" sz="4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 </a:t>
            </a:r>
            <a:r>
              <a:rPr lang="de-AT" sz="4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to</a:t>
            </a:r>
            <a:r>
              <a:rPr lang="de-AT" sz="4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AT" sz="4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mainSTREAM</a:t>
            </a:r>
            <a:r>
              <a:rPr lang="de-AT" sz="4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 </a:t>
            </a:r>
            <a:r>
              <a:rPr lang="de-AT" sz="4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innovation</a:t>
            </a:r>
            <a:r>
              <a:rPr lang="de-AT" sz="4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: </a:t>
            </a:r>
            <a:endParaRPr lang="de-DE" sz="4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AT" sz="66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CrowdStream</a:t>
            </a:r>
            <a:endParaRPr lang="de-DE" sz="66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892" y="237619"/>
            <a:ext cx="1426410" cy="32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102323"/>
            <a:ext cx="2367606" cy="9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vertisement, advertising, f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60" y="-229816"/>
            <a:ext cx="12403978" cy="82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6" y="237619"/>
            <a:ext cx="2454757" cy="96011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892" y="237619"/>
            <a:ext cx="1426410" cy="32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Programme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co-funded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by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European Union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funds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(ERDF, IPA)</a:t>
            </a:r>
            <a:endParaRPr lang="en-US" sz="1050" b="0" dirty="0">
              <a:solidFill>
                <a:srgbClr val="254AA5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562975" y="6446679"/>
            <a:ext cx="3629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u="sng" dirty="0">
                <a:latin typeface="Gungsuh" panose="02030600000101010101" pitchFamily="18" charset="-127"/>
                <a:ea typeface="Gungsuh" panose="02030600000101010101" pitchFamily="18" charset="-127"/>
                <a:hlinkClick r:id="rId6"/>
              </a:rPr>
              <a:t>http://www.interreg-danube.eu/approved-projects/crowdstream</a:t>
            </a:r>
            <a:r>
              <a:rPr lang="bg-BG" sz="7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de-AT" sz="7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63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4856" y="-1370203"/>
            <a:ext cx="14621545" cy="8228203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2058150" y="3069031"/>
            <a:ext cx="400050" cy="36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543356" y="2787405"/>
            <a:ext cx="3255226" cy="92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About</a:t>
            </a:r>
            <a:r>
              <a:rPr lang="de-AT" sz="2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CrowdStream</a:t>
            </a:r>
            <a:endParaRPr lang="de-AT" sz="2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144936"/>
            <a:ext cx="2096389" cy="49277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6889423" y="3069031"/>
            <a:ext cx="400050" cy="36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417907" y="2829730"/>
            <a:ext cx="4172704" cy="92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will CrowdStream achieve this?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7" y="144936"/>
            <a:ext cx="2367606" cy="9260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84436" y="3790185"/>
            <a:ext cx="4895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CrowdStream aims to improve the efectivness of public/private business-support for innovative spin-offs &amp; social enterprises to access qualitative alternative financing (crowdfunding) </a:t>
            </a:r>
          </a:p>
          <a:p>
            <a:endParaRPr lang="de-DE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05310" y="3905535"/>
            <a:ext cx="4521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Improve cooperation between business-support organisations and enterprises to guarantee qualitative access to crowdfunding</a:t>
            </a:r>
          </a:p>
          <a:p>
            <a:endParaRPr lang="de-DE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Programme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co-funded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by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European Union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funds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(ERDF, IPA)</a:t>
            </a:r>
            <a:endParaRPr lang="en-US" sz="1050" b="0" dirty="0">
              <a:solidFill>
                <a:srgbClr val="254AA5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562975" y="6446679"/>
            <a:ext cx="3629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u="sng" dirty="0">
                <a:latin typeface="Gungsuh" panose="02030600000101010101" pitchFamily="18" charset="-127"/>
                <a:ea typeface="Gungsuh" panose="02030600000101010101" pitchFamily="18" charset="-127"/>
                <a:hlinkClick r:id="rId6"/>
              </a:rPr>
              <a:t>http://www.interreg-danube.eu/approved-projects/crowdstream</a:t>
            </a:r>
            <a:r>
              <a:rPr lang="bg-BG" sz="7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de-AT" sz="7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32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8724438" y="3004486"/>
            <a:ext cx="400050" cy="36195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230189" y="2722859"/>
            <a:ext cx="3255226" cy="92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latin typeface="Gungsuh" panose="02030600000101010101" pitchFamily="18" charset="-127"/>
                <a:ea typeface="Gungsuh" panose="02030600000101010101" pitchFamily="18" charset="-127"/>
              </a:rPr>
              <a:t>What </a:t>
            </a:r>
            <a:r>
              <a:rPr lang="de-AT" sz="24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we</a:t>
            </a:r>
            <a:r>
              <a:rPr lang="de-AT" sz="24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AT" sz="24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have</a:t>
            </a:r>
            <a:r>
              <a:rPr lang="de-AT" sz="24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</a:p>
          <a:p>
            <a:r>
              <a:rPr lang="de-AT" sz="24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been</a:t>
            </a:r>
            <a:r>
              <a:rPr lang="de-AT" sz="24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AT" sz="24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doing</a:t>
            </a:r>
            <a:r>
              <a:rPr lang="de-AT" sz="2400" b="1" dirty="0">
                <a:latin typeface="Gungsuh" panose="02030600000101010101" pitchFamily="18" charset="-127"/>
                <a:ea typeface="Gungsuh" panose="02030600000101010101" pitchFamily="18" charset="-127"/>
              </a:rPr>
              <a:t>?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144936"/>
            <a:ext cx="2096389" cy="49277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7" y="144936"/>
            <a:ext cx="2367606" cy="9260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77522" y="2311989"/>
            <a:ext cx="3400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hr-HR" sz="1400" dirty="0">
                <a:latin typeface="Gungsuh" panose="02030600000101010101" pitchFamily="18" charset="-127"/>
                <a:ea typeface="Gungsuh" panose="02030600000101010101" pitchFamily="18" charset="-127"/>
              </a:rPr>
              <a:t>Producing quality labels for crowdfunding</a:t>
            </a:r>
          </a:p>
          <a:p>
            <a:endParaRPr lang="de-DE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0189" y="4601297"/>
            <a:ext cx="2853484" cy="2256703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Programme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co-funded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by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 European Union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funds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 (ERDF, IPA)</a:t>
            </a:r>
            <a:endParaRPr lang="en-US" b="0" dirty="0">
              <a:solidFill>
                <a:srgbClr val="254AA5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562975" y="6446679"/>
            <a:ext cx="3629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u="sng" dirty="0">
                <a:latin typeface="Cambria" panose="02040503050406030204" pitchFamily="18" charset="0"/>
                <a:hlinkClick r:id="rId6"/>
              </a:rPr>
              <a:t>http://www.interreg-danube.eu/approved-projects/crowdstream</a:t>
            </a:r>
            <a:r>
              <a:rPr lang="bg-BG" sz="900" dirty="0">
                <a:latin typeface="Cambria" panose="02040503050406030204" pitchFamily="18" charset="0"/>
              </a:rPr>
              <a:t> </a:t>
            </a:r>
            <a:endParaRPr lang="de-AT" sz="900" dirty="0">
              <a:latin typeface="Cambria" panose="020405030504060302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3381" y="1312313"/>
            <a:ext cx="1221826" cy="99967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-50811" y="2311989"/>
            <a:ext cx="3552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hr-HR" sz="1400" dirty="0">
                <a:latin typeface="Gungsuh" panose="02030600000101010101" pitchFamily="18" charset="-127"/>
                <a:ea typeface="Gungsuh" panose="02030600000101010101" pitchFamily="18" charset="-127"/>
              </a:rPr>
              <a:t>Providing trainings for public actors providing services for enterprises approaching crowdfunding</a:t>
            </a:r>
          </a:p>
          <a:p>
            <a:pPr marL="742950" lvl="1" indent="-285750">
              <a:buFontTx/>
              <a:buChar char="-"/>
            </a:pPr>
            <a:r>
              <a:rPr lang="hr-HR" sz="1400" dirty="0">
                <a:latin typeface="Gungsuh" panose="02030600000101010101" pitchFamily="18" charset="-127"/>
                <a:ea typeface="Gungsuh" panose="02030600000101010101" pitchFamily="18" charset="-127"/>
              </a:rPr>
              <a:t>Trainings for businesses on crowdfunding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1113" y="1372514"/>
            <a:ext cx="1033747" cy="9394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7322" y="3888979"/>
            <a:ext cx="1101330" cy="1138412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085187" y="5027391"/>
            <a:ext cx="3785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hr-HR" sz="1400" dirty="0">
                <a:latin typeface="Gungsuh" panose="02030600000101010101" pitchFamily="18" charset="-127"/>
                <a:ea typeface="Gungsuh" panose="02030600000101010101" pitchFamily="18" charset="-127"/>
              </a:rPr>
              <a:t>Developing strategies on transnational and regional Action plans to improve access to alternative financing for enterprises</a:t>
            </a:r>
          </a:p>
          <a:p>
            <a:pPr marL="742950" lvl="1" indent="-285750">
              <a:buFontTx/>
              <a:buChar char="-"/>
            </a:pPr>
            <a:endParaRPr lang="de-DE" sz="14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4800" y="5163617"/>
            <a:ext cx="341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hr-HR" sz="1400" dirty="0">
                <a:latin typeface="Gungsuh" panose="02030600000101010101" pitchFamily="18" charset="-127"/>
                <a:ea typeface="Gungsuh" panose="02030600000101010101" pitchFamily="18" charset="-127"/>
              </a:rPr>
              <a:t>Creating pilot actions on campaings for crowdfunding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3381" y="4030408"/>
            <a:ext cx="1115375" cy="99698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04800" y="1070966"/>
            <a:ext cx="7862455" cy="534142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2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Person Doing Hand Shake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5932"/>
            <a:ext cx="8021384" cy="54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2642641" y="1418154"/>
            <a:ext cx="400050" cy="36195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55374" y="1136527"/>
            <a:ext cx="3255226" cy="92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Our</a:t>
            </a:r>
            <a:r>
              <a:rPr lang="de-AT" sz="2400" b="1" dirty="0">
                <a:latin typeface="Gungsuh" panose="02030600000101010101" pitchFamily="18" charset="-127"/>
                <a:ea typeface="Gungsuh" panose="02030600000101010101" pitchFamily="18" charset="-127"/>
              </a:rPr>
              <a:t> Partners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144936"/>
            <a:ext cx="2096389" cy="49277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7" y="144936"/>
            <a:ext cx="2367606" cy="92603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0189" y="4601297"/>
            <a:ext cx="2853484" cy="2256703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Programme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co-funded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by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 European Union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funds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j-ea"/>
                <a:cs typeface="+mj-cs"/>
              </a:rPr>
              <a:t> (ERDF, IPA)</a:t>
            </a:r>
            <a:endParaRPr lang="en-US" b="0" dirty="0">
              <a:solidFill>
                <a:srgbClr val="254AA5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562975" y="6446679"/>
            <a:ext cx="3629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u="sng" dirty="0">
                <a:latin typeface="Cambria" panose="02040503050406030204" pitchFamily="18" charset="0"/>
                <a:hlinkClick r:id="rId7"/>
              </a:rPr>
              <a:t>http://www.interreg-danube.eu/approved-projects/crowdstream</a:t>
            </a:r>
            <a:r>
              <a:rPr lang="bg-BG" sz="900" dirty="0">
                <a:latin typeface="Cambria" panose="02040503050406030204" pitchFamily="18" charset="0"/>
              </a:rPr>
              <a:t> </a:t>
            </a:r>
            <a:endParaRPr lang="de-AT" sz="900" dirty="0">
              <a:latin typeface="Cambria" panose="02040503050406030204" pitchFamily="18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9009B531-0330-4B65-B4CE-04178EE32656}"/>
              </a:ext>
            </a:extLst>
          </p:cNvPr>
          <p:cNvSpPr txBox="1"/>
          <p:nvPr/>
        </p:nvSpPr>
        <p:spPr>
          <a:xfrm>
            <a:off x="304800" y="1914586"/>
            <a:ext cx="8021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Agency for European Integration and Economic Development (AEI) –  Austria - Project Leader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South Bohemian Agency for Support to Innovative Enterprising (JAIP) – Czech Republic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ConPlusUltra GmbH (CPU) - Austria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Pannon Business Network Association (PBN) - Hungary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Zagreb Innocation Centre (ZICER) – Croatia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Union of Bulgarian Black Sea Local Authorities</a:t>
            </a: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 (UBBSLA) – Bulgaria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Innovation and entrepreneurship center TEHNOPOLIS – Montenegro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University of Belgrade (UB) – Serbia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Styrian Technology Park (STP) – Slovenia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b="1" dirty="0">
                <a:latin typeface="Gungsuh" panose="02030600000101010101" pitchFamily="18" charset="-127"/>
                <a:ea typeface="Gungsuh" panose="02030600000101010101" pitchFamily="18" charset="-127"/>
              </a:rPr>
              <a:t>Technical University of Kosice (TUKE) - Slovakia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DA5C4F73-7C59-493D-996E-4914CD418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975" y="1205932"/>
            <a:ext cx="3433811" cy="26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mages.pexels.com/photos/6372/coffee-smartphone-desk-pen.jpg?auto=compress&amp;cs=tinysrgb&amp;dpr=2&amp;h=750&amp;w=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81" y="-789710"/>
            <a:ext cx="12690163" cy="84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36233" y="1210198"/>
            <a:ext cx="10515600" cy="777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rgbClr val="254AA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32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</a:t>
            </a:r>
            <a:r>
              <a:rPr lang="hr-HR" sz="32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ctivities and </a:t>
            </a:r>
            <a:endParaRPr lang="de-AT" sz="32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/>
            <a:r>
              <a:rPr lang="de-AT" sz="32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</a:t>
            </a:r>
            <a:r>
              <a:rPr lang="hr-HR" sz="32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utputs</a:t>
            </a:r>
            <a:endParaRPr lang="de-AT" sz="3200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66" y="225540"/>
            <a:ext cx="2096389" cy="4927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7" y="144936"/>
            <a:ext cx="2367606" cy="92603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Programme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co-funded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by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European Union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funds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(ERDF, IPA)</a:t>
            </a:r>
            <a:endParaRPr lang="en-US" sz="1050" b="0" dirty="0">
              <a:solidFill>
                <a:srgbClr val="254AA5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62975" y="6446679"/>
            <a:ext cx="3629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u="sng" dirty="0">
                <a:latin typeface="Gungsuh" panose="02030600000101010101" pitchFamily="18" charset="-127"/>
                <a:ea typeface="Gungsuh" panose="02030600000101010101" pitchFamily="18" charset="-127"/>
                <a:hlinkClick r:id="rId6"/>
              </a:rPr>
              <a:t>http://www.interreg-danube.eu/approved-projects/crowdstream</a:t>
            </a:r>
            <a:r>
              <a:rPr lang="bg-BG" sz="7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de-AT" sz="7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02888" y="2718225"/>
            <a:ext cx="7148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Communication activities 	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Action plans 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Develop</a:t>
            </a:r>
            <a:r>
              <a:rPr lang="de-AT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ment</a:t>
            </a:r>
            <a:r>
              <a:rPr lang="de-AT" b="1" dirty="0">
                <a:latin typeface="Gungsuh" panose="02030600000101010101" pitchFamily="18" charset="-127"/>
                <a:ea typeface="Gungsuh" panose="02030600000101010101" pitchFamily="18" charset="-127"/>
              </a:rPr>
              <a:t> of</a:t>
            </a: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 Quality </a:t>
            </a:r>
            <a:r>
              <a:rPr lang="de-AT" b="1" dirty="0">
                <a:latin typeface="Gungsuh" panose="02030600000101010101" pitchFamily="18" charset="-127"/>
                <a:ea typeface="Gungsuh" panose="02030600000101010101" pitchFamily="18" charset="-127"/>
              </a:rPr>
              <a:t>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Capacity building 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Pilot actions on 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alternative financing</a:t>
            </a:r>
            <a:endParaRPr lang="de-DE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30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rÃ¼cke, GelÃ¤nder, Wald, Struktur, Metall, Architek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5" y="-627321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6745" y="-283251"/>
            <a:ext cx="10606661" cy="27084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AT" sz="3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O U 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A C H I E V E M E N T S</a:t>
            </a:r>
          </a:p>
          <a:p>
            <a:endParaRPr lang="en-US" sz="16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  <a:cs typeface="+mj-cs"/>
            </a:endParaRPr>
          </a:p>
          <a:p>
            <a:br>
              <a:rPr lang="en-US" sz="2000" dirty="0">
                <a:solidFill>
                  <a:schemeClr val="bg1"/>
                </a:solidFill>
              </a:rPr>
            </a:br>
            <a:endParaRPr lang="de-AT" sz="20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  <a:cs typeface="+mj-cs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38224"/>
              </p:ext>
            </p:extLst>
          </p:nvPr>
        </p:nvGraphicFramePr>
        <p:xfrm>
          <a:off x="-1772" y="1863748"/>
          <a:ext cx="1198289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2017</a:t>
                      </a:r>
                    </a:p>
                    <a:p>
                      <a:pPr algn="ctr"/>
                      <a:endParaRPr lang="de-DE" sz="2400" b="1" dirty="0">
                        <a:solidFill>
                          <a:schemeClr val="bg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2400" b="1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2018</a:t>
                      </a:r>
                      <a:endParaRPr lang="de-DE" sz="2400" b="1" dirty="0">
                        <a:solidFill>
                          <a:schemeClr val="bg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1" dirty="0">
                        <a:solidFill>
                          <a:schemeClr val="bg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Regional profiles of stakeholders developed</a:t>
                      </a:r>
                    </a:p>
                    <a:p>
                      <a:pPr lvl="0" algn="l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Comparison between Danube countries conducted</a:t>
                      </a:r>
                    </a:p>
                    <a:p>
                      <a:pPr lvl="0" algn="l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Regional market analysis on crowdfunding</a:t>
                      </a:r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endParaRPr lang="hr-HR" sz="1800" dirty="0">
                        <a:solidFill>
                          <a:schemeClr val="bg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Regional stakeholder networks developed</a:t>
                      </a:r>
                    </a:p>
                    <a:p>
                      <a:pPr lvl="0" algn="l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Regional crowdfunding visions developed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 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Policy recommendations to improve access to alt. fin.</a:t>
                      </a:r>
                    </a:p>
                    <a:p>
                      <a:pPr lvl="0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Conduct trainings for start-ups and business support organisations</a:t>
                      </a:r>
                    </a:p>
                    <a:p>
                      <a:pPr lvl="0"/>
                      <a:r>
                        <a:rPr lang="de-AT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-</a:t>
                      </a:r>
                      <a:r>
                        <a:rPr lang="hr-HR" sz="1800" dirty="0">
                          <a:solidFill>
                            <a:schemeClr val="bg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Pilot actions among project partners</a:t>
                      </a:r>
                    </a:p>
                    <a:p>
                      <a:pPr lvl="0"/>
                      <a:endParaRPr lang="hr-HR" sz="1800" dirty="0">
                        <a:solidFill>
                          <a:schemeClr val="bg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144936"/>
            <a:ext cx="2096389" cy="4927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9" y="32960"/>
            <a:ext cx="2367606" cy="92603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50" b="0" kern="1200" baseline="0" dirty="0"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Programme </a:t>
            </a:r>
            <a:r>
              <a:rPr lang="de-DE" sz="1050" b="0" kern="1200" baseline="0" dirty="0" err="1"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co-funded</a:t>
            </a:r>
            <a:r>
              <a:rPr lang="de-DE" sz="1050" b="0" kern="1200" baseline="0" dirty="0"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DE" sz="1050" b="0" kern="1200" baseline="0" dirty="0" err="1"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by</a:t>
            </a:r>
            <a:r>
              <a:rPr lang="de-DE" sz="1050" b="0" kern="1200" baseline="0" dirty="0"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European Union </a:t>
            </a:r>
            <a:r>
              <a:rPr lang="de-DE" sz="1050" b="0" kern="1200" baseline="0" dirty="0" err="1"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funds</a:t>
            </a:r>
            <a:r>
              <a:rPr lang="de-DE" sz="1050" b="0" kern="1200" baseline="0" dirty="0"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(ERDF, IPA)</a:t>
            </a:r>
            <a:endParaRPr lang="en-US" sz="1050" b="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591513" y="6362646"/>
            <a:ext cx="3629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u="sng" dirty="0">
                <a:latin typeface="Gungsuh" panose="02030600000101010101" pitchFamily="18" charset="-127"/>
                <a:ea typeface="Gungsuh" panose="02030600000101010101" pitchFamily="18" charset="-127"/>
                <a:hlinkClick r:id="rId6"/>
              </a:rPr>
              <a:t>http://www.interreg-danube.eu/approved-projects/crowdstream</a:t>
            </a:r>
            <a:r>
              <a:rPr lang="bg-BG" sz="7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de-AT" sz="7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28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470774" y="2015291"/>
            <a:ext cx="11353801" cy="449472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kern="0" dirty="0"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0234" y="1242285"/>
            <a:ext cx="10515600" cy="77300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rgbClr val="254AA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latin typeface="Cambria" panose="02040503050406030204" pitchFamily="18" charset="0"/>
              </a:rPr>
              <a:t>What will be done in 2019</a:t>
            </a:r>
            <a:endParaRPr lang="de-AT" sz="2000" dirty="0">
              <a:latin typeface="Cambria" panose="02040503050406030204" pitchFamily="18" charset="0"/>
            </a:endParaRPr>
          </a:p>
        </p:txBody>
      </p:sp>
      <p:pic>
        <p:nvPicPr>
          <p:cNvPr id="11266" name="Picture 2" descr="contemporary, gradient, handr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8929"/>
            <a:ext cx="12365182" cy="92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144936"/>
            <a:ext cx="2096389" cy="4927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7" y="144936"/>
            <a:ext cx="2367606" cy="92603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Programme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co-funded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by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European Union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funds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(ERDF, IPA)</a:t>
            </a:r>
            <a:endParaRPr lang="en-US" sz="1050" b="0" dirty="0">
              <a:solidFill>
                <a:srgbClr val="254AA5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62975" y="6446679"/>
            <a:ext cx="3629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u="sng" dirty="0">
                <a:latin typeface="Gungsuh" panose="02030600000101010101" pitchFamily="18" charset="-127"/>
                <a:ea typeface="Gungsuh" panose="02030600000101010101" pitchFamily="18" charset="-127"/>
                <a:hlinkClick r:id="rId6"/>
              </a:rPr>
              <a:t>http://www.interreg-danube.eu/approved-projects/crowdstream</a:t>
            </a:r>
            <a:r>
              <a:rPr lang="bg-BG" sz="7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de-AT" sz="7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48049"/>
              </p:ext>
            </p:extLst>
          </p:nvPr>
        </p:nvGraphicFramePr>
        <p:xfrm>
          <a:off x="241608" y="1628788"/>
          <a:ext cx="1057822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Action plans</a:t>
                      </a:r>
                    </a:p>
                    <a:p>
                      <a:endParaRPr lang="de-DE" b="1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Transregional policy recommendations developed and circulated</a:t>
                      </a:r>
                    </a:p>
                    <a:p>
                      <a:pPr lvl="0" algn="l"/>
                      <a:endParaRPr lang="hr-HR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Pilot actions: completed in all partner countries</a:t>
                      </a:r>
                    </a:p>
                    <a:p>
                      <a:endParaRPr lang="de-DE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Quality </a:t>
                      </a:r>
                      <a:endParaRPr lang="de-AT" b="1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tools:</a:t>
                      </a:r>
                    </a:p>
                    <a:p>
                      <a:endParaRPr lang="de-DE" b="1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Online monitoring tool with criteria on quality of </a:t>
                      </a:r>
                      <a:endParaRPr lang="de-AT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crowdfunding services</a:t>
                      </a: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Transnational quality label for services on </a:t>
                      </a:r>
                      <a:endParaRPr lang="de-AT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crowdfunding</a:t>
                      </a:r>
                    </a:p>
                    <a:p>
                      <a:endParaRPr lang="de-DE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Capacity</a:t>
                      </a:r>
                      <a:endParaRPr lang="de-AT" b="1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lvl="0" algn="l"/>
                      <a:r>
                        <a:rPr lang="hr-HR" b="1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 building</a:t>
                      </a:r>
                    </a:p>
                    <a:p>
                      <a:endParaRPr lang="de-DE" b="1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Developed digital training </a:t>
                      </a:r>
                      <a:endParaRPr lang="de-AT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materials to support </a:t>
                      </a:r>
                      <a:endParaRPr lang="de-AT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public actors</a:t>
                      </a: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Complete training of </a:t>
                      </a:r>
                      <a:endParaRPr lang="de-AT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  <a:p>
                      <a:pPr lvl="0" algn="l"/>
                      <a:r>
                        <a:rPr lang="hr-HR" b="0" dirty="0">
                          <a:solidFill>
                            <a:schemeClr val="tx1"/>
                          </a:solidFill>
                          <a:latin typeface="Gungsuh" panose="02030600000101010101" pitchFamily="18" charset="-127"/>
                          <a:ea typeface="Gungsuh" panose="02030600000101010101" pitchFamily="18" charset="-127"/>
                        </a:rPr>
                        <a:t>start-ups and BSO´s</a:t>
                      </a:r>
                    </a:p>
                    <a:p>
                      <a:endParaRPr lang="de-DE" b="0" dirty="0">
                        <a:solidFill>
                          <a:schemeClr val="tx1"/>
                        </a:solidFill>
                        <a:latin typeface="Gungsuh" panose="02030600000101010101" pitchFamily="18" charset="-127"/>
                        <a:ea typeface="Gungsuh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930852" y="-362001"/>
            <a:ext cx="10606661" cy="3200876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AT" sz="3200" b="1" dirty="0"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ACHIEV</a:t>
            </a:r>
            <a:r>
              <a:rPr lang="hr-HR" sz="3200" b="1" dirty="0"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E</a:t>
            </a:r>
            <a:r>
              <a:rPr lang="de-AT" sz="3200" b="1" dirty="0"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MENTS </a:t>
            </a:r>
          </a:p>
          <a:p>
            <a:pPr algn="ctr">
              <a:lnSpc>
                <a:spcPct val="200000"/>
              </a:lnSpc>
            </a:pPr>
            <a:r>
              <a:rPr lang="de-AT" sz="3200" b="1" dirty="0">
                <a:latin typeface="Gungsuh" panose="02030600000101010101" pitchFamily="18" charset="-127"/>
                <a:ea typeface="Gungsuh" panose="02030600000101010101" pitchFamily="18" charset="-127"/>
                <a:cs typeface="+mj-cs"/>
              </a:rPr>
              <a:t>2019</a:t>
            </a:r>
            <a:endParaRPr lang="en-US" sz="3200" b="1" dirty="0">
              <a:latin typeface="Gungsuh" panose="02030600000101010101" pitchFamily="18" charset="-127"/>
              <a:ea typeface="Gungsuh" panose="02030600000101010101" pitchFamily="18" charset="-127"/>
              <a:cs typeface="+mj-cs"/>
            </a:endParaRPr>
          </a:p>
          <a:p>
            <a:endParaRPr lang="en-US" sz="1600" b="1" dirty="0">
              <a:latin typeface="Gungsuh" panose="02030600000101010101" pitchFamily="18" charset="-127"/>
              <a:ea typeface="Gungsuh" panose="02030600000101010101" pitchFamily="18" charset="-127"/>
              <a:cs typeface="+mj-cs"/>
            </a:endParaRPr>
          </a:p>
          <a:p>
            <a:br>
              <a:rPr lang="en-US" sz="2000" dirty="0"/>
            </a:br>
            <a:endParaRPr lang="de-AT" sz="2000" b="1" dirty="0">
              <a:latin typeface="Gungsuh" panose="02030600000101010101" pitchFamily="18" charset="-127"/>
              <a:ea typeface="Gungsuh" panose="02030600000101010101" pitchFamily="18" charset="-127"/>
              <a:cs typeface="+mj-c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5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470774" y="2015291"/>
            <a:ext cx="11353801" cy="449472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kern="0" dirty="0"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0234" y="1242285"/>
            <a:ext cx="10515600" cy="77300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rgbClr val="254AA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latin typeface="Cambria" panose="02040503050406030204" pitchFamily="18" charset="0"/>
              </a:rPr>
              <a:t>Lessons learned in CrowdStream – what to do before and during a campaign</a:t>
            </a:r>
            <a:endParaRPr lang="de-AT" sz="1800" dirty="0">
              <a:latin typeface="Cambria" panose="02040503050406030204" pitchFamily="18" charset="0"/>
            </a:endParaRPr>
          </a:p>
          <a:p>
            <a:endParaRPr lang="de-AT" sz="2000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8E857-13A1-424D-8702-B0475B511DB9}"/>
              </a:ext>
            </a:extLst>
          </p:cNvPr>
          <p:cNvSpPr txBox="1"/>
          <p:nvPr/>
        </p:nvSpPr>
        <p:spPr>
          <a:xfrm>
            <a:off x="466947" y="1350335"/>
            <a:ext cx="110259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Analysis:</a:t>
            </a:r>
          </a:p>
          <a:p>
            <a:pPr marL="285750" indent="-285750">
              <a:buFontTx/>
              <a:buChar char="-"/>
            </a:pPr>
            <a:r>
              <a:rPr lang="hr-HR" dirty="0"/>
              <a:t>Is my product/concept suitable for Crowdfunding?</a:t>
            </a:r>
          </a:p>
          <a:p>
            <a:pPr marL="285750" indent="-285750">
              <a:buFontTx/>
              <a:buChar char="-"/>
            </a:pPr>
            <a:r>
              <a:rPr lang="hr-HR" dirty="0"/>
              <a:t>Does the crowdfunding platform fit my project?</a:t>
            </a:r>
          </a:p>
          <a:p>
            <a:pPr marL="285750" indent="-285750">
              <a:buFontTx/>
              <a:buChar char="-"/>
            </a:pPr>
            <a:r>
              <a:rPr lang="hr-HR" dirty="0"/>
              <a:t>Can I afford crowdfunding?</a:t>
            </a:r>
          </a:p>
          <a:p>
            <a:r>
              <a:rPr lang="hr-HR" dirty="0"/>
              <a:t>What information and what time does the selected platform require?</a:t>
            </a:r>
          </a:p>
          <a:p>
            <a:r>
              <a:rPr lang="hr-HR" dirty="0"/>
              <a:t>What is my product? How am I different from the others?</a:t>
            </a:r>
          </a:p>
          <a:p>
            <a:r>
              <a:rPr lang="hr-HR" dirty="0"/>
              <a:t>Find your target audience: gather the interested parties, use existing channels of communication, contact multipliers</a:t>
            </a:r>
          </a:p>
          <a:p>
            <a:r>
              <a:rPr lang="hr-HR" dirty="0"/>
              <a:t>How can my project conduct marketing and advertising during the campaign duration?</a:t>
            </a:r>
          </a:p>
          <a:p>
            <a:r>
              <a:rPr lang="hr-HR" dirty="0"/>
              <a:t>How to attract (emotional message) the viewers and use multipliers</a:t>
            </a:r>
          </a:p>
        </p:txBody>
      </p:sp>
      <p:pic>
        <p:nvPicPr>
          <p:cNvPr id="7170" name="Picture 2" descr="blackboard, board, ch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3327" cy="87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144936"/>
            <a:ext cx="2096389" cy="4927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7" y="144936"/>
            <a:ext cx="2367606" cy="92603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Programme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co-funded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by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European Union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funds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(ERDF, IPA)</a:t>
            </a:r>
            <a:endParaRPr lang="en-US" sz="1050" b="0" dirty="0">
              <a:solidFill>
                <a:srgbClr val="254AA5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562975" y="6446679"/>
            <a:ext cx="3629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u="sng" dirty="0">
                <a:latin typeface="Gungsuh" panose="02030600000101010101" pitchFamily="18" charset="-127"/>
                <a:ea typeface="Gungsuh" panose="02030600000101010101" pitchFamily="18" charset="-127"/>
                <a:hlinkClick r:id="rId6"/>
              </a:rPr>
              <a:t>http://www.interreg-danube.eu/approved-projects/crowdstream</a:t>
            </a:r>
            <a:r>
              <a:rPr lang="bg-BG" sz="7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de-AT" sz="7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9467388" y="1517616"/>
            <a:ext cx="400050" cy="36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0299541" y="1350335"/>
            <a:ext cx="3255226" cy="92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Lessons</a:t>
            </a:r>
            <a:r>
              <a:rPr lang="de-AT" sz="2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</a:p>
          <a:p>
            <a:r>
              <a:rPr lang="de-AT" sz="24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Learned</a:t>
            </a:r>
            <a:endParaRPr lang="de-AT" sz="2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de-AT" sz="2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4430" y="1154706"/>
            <a:ext cx="82685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Is my product/concept suitable for Crowdfunding?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Does the crowdfunding platform fit my project?</a:t>
            </a:r>
            <a:endParaRPr lang="de-AT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Can I afford crowdfunding?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What information and what time does the selected platform require?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What is my product? How am I different from the others?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Find your target audience: gather the interested parties</a:t>
            </a:r>
            <a:endParaRPr lang="de-AT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U</a:t>
            </a: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se existing channels of communication, contact multipliers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can my project conduct marketing and advertising during the campaign duration?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to attract (emotional message) the viewers and use multipliers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181790" y="2258604"/>
            <a:ext cx="32772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what to do before and during a campaign</a:t>
            </a:r>
            <a:endParaRPr lang="de-AT" sz="2400" b="1" i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de-AT" sz="2000" dirty="0">
              <a:latin typeface="Cambria" panose="020405030504060302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470774" y="2015291"/>
            <a:ext cx="11353801" cy="4494727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kern="0" dirty="0"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0234" y="1242285"/>
            <a:ext cx="10515600" cy="77300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rgbClr val="254AA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latin typeface="Cambria" panose="02040503050406030204" pitchFamily="18" charset="0"/>
              </a:rPr>
              <a:t>Lessons learned in CrowdStream – what NOT to do before and during a campaign</a:t>
            </a:r>
            <a:endParaRPr lang="de-AT" sz="1800" dirty="0">
              <a:latin typeface="Cambria" panose="02040503050406030204" pitchFamily="18" charset="0"/>
            </a:endParaRPr>
          </a:p>
          <a:p>
            <a:endParaRPr lang="de-AT" sz="2000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8E857-13A1-424D-8702-B0475B511DB9}"/>
              </a:ext>
            </a:extLst>
          </p:cNvPr>
          <p:cNvSpPr txBox="1"/>
          <p:nvPr/>
        </p:nvSpPr>
        <p:spPr>
          <a:xfrm>
            <a:off x="733647" y="1807535"/>
            <a:ext cx="11025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Analysis: not evaluating a crowdfunding platform</a:t>
            </a:r>
          </a:p>
          <a:p>
            <a:r>
              <a:rPr lang="hr-HR" dirty="0"/>
              <a:t>Have no budget for a crowdfunding campaign</a:t>
            </a:r>
          </a:p>
          <a:p>
            <a:r>
              <a:rPr lang="hr-HR" dirty="0"/>
              <a:t>Not have a developed timeplan</a:t>
            </a:r>
          </a:p>
          <a:p>
            <a:r>
              <a:rPr lang="hr-HR" dirty="0"/>
              <a:t>Rely only on the crowd on the selected crowdfunding platform</a:t>
            </a:r>
          </a:p>
          <a:p>
            <a:r>
              <a:rPr lang="hr-HR" dirty="0"/>
              <a:t>Not plan out the marketing actions and the necessary budget</a:t>
            </a:r>
          </a:p>
          <a:p>
            <a:r>
              <a:rPr lang="hr-HR" dirty="0"/>
              <a:t>Have no story to tell</a:t>
            </a:r>
          </a:p>
          <a:p>
            <a:r>
              <a:rPr lang="hr-HR" dirty="0"/>
              <a:t>Expecting to be financed through the project instead of having a continous plan</a:t>
            </a:r>
          </a:p>
          <a:p>
            <a:r>
              <a:rPr lang="hr-HR" dirty="0"/>
              <a:t>Plan too high a project amount (all or nothing principle)</a:t>
            </a:r>
          </a:p>
        </p:txBody>
      </p:sp>
      <p:pic>
        <p:nvPicPr>
          <p:cNvPr id="6146" name="Picture 2" descr="Brown Wooden Arrow Sig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8071"/>
            <a:ext cx="12322541" cy="106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50742" y="1588247"/>
            <a:ext cx="4964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what NOT to do </a:t>
            </a:r>
            <a:endParaRPr lang="de-AT" sz="2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hr-HR" sz="24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before and during a campaign</a:t>
            </a:r>
            <a:endParaRPr lang="de-AT" sz="2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9467388" y="1517616"/>
            <a:ext cx="400050" cy="36195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218381" y="1235290"/>
            <a:ext cx="3255226" cy="92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Lessons</a:t>
            </a:r>
            <a:r>
              <a:rPr lang="de-AT" sz="24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</a:p>
          <a:p>
            <a:r>
              <a:rPr lang="de-AT" sz="24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learned</a:t>
            </a:r>
            <a:endParaRPr lang="de-AT" sz="24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3236" y="3065575"/>
            <a:ext cx="52993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Analysis: not evaluating a crowdfunding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b="1" dirty="0">
                <a:latin typeface="Gungsuh" panose="02030600000101010101" pitchFamily="18" charset="-127"/>
                <a:ea typeface="Gungsuh" panose="02030600000101010101" pitchFamily="18" charset="-127"/>
              </a:rPr>
              <a:t>N</a:t>
            </a: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o budget for a crowdfunding campaign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Not have a developed timeplan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Rely only on the crowd on the selected crowdfunding platform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de-DE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76740" y="3042205"/>
            <a:ext cx="53152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Not plan out the marketing actions and the necessary budget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Have no story to tell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Expecting to be financed through the project instead of having a continous plan</a:t>
            </a:r>
            <a:endParaRPr lang="de-AT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Gungsuh" panose="02030600000101010101" pitchFamily="18" charset="-127"/>
                <a:ea typeface="Gungsuh" panose="02030600000101010101" pitchFamily="18" charset="-127"/>
              </a:rPr>
              <a:t>Plan too high a project amount (all or nothing principle)</a:t>
            </a:r>
          </a:p>
          <a:p>
            <a:endParaRPr lang="de-DE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144936"/>
            <a:ext cx="2096389" cy="4927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7" y="144936"/>
            <a:ext cx="2367606" cy="92603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04800" y="6438901"/>
            <a:ext cx="10515600" cy="253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200" b="1" kern="1200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Programme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co-funded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by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European Union </a:t>
            </a:r>
            <a:r>
              <a:rPr lang="de-DE" sz="1050" b="0" kern="1200" baseline="0" dirty="0" err="1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funds</a:t>
            </a:r>
            <a:r>
              <a:rPr lang="de-DE" sz="1050" b="0" kern="1200" baseline="0" dirty="0">
                <a:solidFill>
                  <a:schemeClr val="tx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(ERDF, IPA)</a:t>
            </a:r>
            <a:endParaRPr lang="en-US" sz="1050" b="0" dirty="0">
              <a:solidFill>
                <a:srgbClr val="254AA5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562975" y="6446679"/>
            <a:ext cx="3629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u="sng" dirty="0">
                <a:latin typeface="Gungsuh" panose="02030600000101010101" pitchFamily="18" charset="-127"/>
                <a:ea typeface="Gungsuh" panose="02030600000101010101" pitchFamily="18" charset="-127"/>
                <a:hlinkClick r:id="rId6"/>
              </a:rPr>
              <a:t>http://www.interreg-danube.eu/approved-projects/crowdstream</a:t>
            </a:r>
            <a:r>
              <a:rPr lang="bg-BG" sz="7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de-AT" sz="7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5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938</Words>
  <Application>Microsoft Office PowerPoint</Application>
  <PresentationFormat>Widescreen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Gungsuh</vt:lpstr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Agency for European Integration and Economic Development</dc:title>
  <dc:creator>Andrea Gesierich</dc:creator>
  <cp:lastModifiedBy>Dragan Kovačević</cp:lastModifiedBy>
  <cp:revision>45</cp:revision>
  <dcterms:created xsi:type="dcterms:W3CDTF">2018-09-12T08:54:02Z</dcterms:created>
  <dcterms:modified xsi:type="dcterms:W3CDTF">2019-05-28T06:34:56Z</dcterms:modified>
</cp:coreProperties>
</file>