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3" r:id="rId2"/>
    <p:sldId id="259" r:id="rId3"/>
    <p:sldId id="270" r:id="rId4"/>
    <p:sldId id="271" r:id="rId5"/>
    <p:sldId id="272" r:id="rId6"/>
    <p:sldId id="273" r:id="rId7"/>
    <p:sldId id="274" r:id="rId8"/>
    <p:sldId id="276" r:id="rId9"/>
    <p:sldId id="275" r:id="rId10"/>
    <p:sldId id="288" r:id="rId11"/>
    <p:sldId id="278" r:id="rId12"/>
    <p:sldId id="279" r:id="rId13"/>
    <p:sldId id="281" r:id="rId14"/>
    <p:sldId id="282" r:id="rId15"/>
    <p:sldId id="283" r:id="rId16"/>
    <p:sldId id="284" r:id="rId17"/>
    <p:sldId id="285" r:id="rId18"/>
    <p:sldId id="287" r:id="rId19"/>
    <p:sldId id="286" r:id="rId20"/>
    <p:sldId id="269" r:id="rId21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246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B6D8-8915-478F-8FE1-7B6B8ADEE925}" type="datetimeFigureOut">
              <a:rPr lang="bg-BG" smtClean="0"/>
              <a:t>24.5.2019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76BF0-232B-47E9-9794-ABDA7E649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8364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545B1-9CDB-4177-BFBF-778648DE76BD}" type="datetimeFigureOut">
              <a:rPr lang="bg-BG" smtClean="0"/>
              <a:t>24.5.2019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2B5F0-09DE-4AF9-99FB-C059059334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523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Croatian </a:t>
            </a:r>
            <a:r>
              <a:rPr lang="hr-HR" dirty="0" err="1"/>
              <a:t>social</a:t>
            </a:r>
            <a:r>
              <a:rPr lang="hr-HR" baseline="0" dirty="0"/>
              <a:t> </a:t>
            </a:r>
            <a:r>
              <a:rPr lang="hr-HR" baseline="0" dirty="0" err="1"/>
              <a:t>company</a:t>
            </a:r>
            <a:r>
              <a:rPr lang="hr-HR" baseline="0" dirty="0"/>
              <a:t> </a:t>
            </a:r>
            <a:r>
              <a:rPr lang="hr-HR" baseline="0" dirty="0" err="1"/>
              <a:t>specilalized</a:t>
            </a:r>
            <a:r>
              <a:rPr lang="hr-HR" baseline="0" dirty="0"/>
              <a:t> </a:t>
            </a:r>
            <a:r>
              <a:rPr lang="hr-HR" baseline="0" dirty="0" err="1"/>
              <a:t>in</a:t>
            </a:r>
            <a:r>
              <a:rPr lang="hr-HR" baseline="0" dirty="0"/>
              <a:t> </a:t>
            </a:r>
            <a:r>
              <a:rPr lang="hr-HR" baseline="0" dirty="0" err="1"/>
              <a:t>preparation</a:t>
            </a:r>
            <a:r>
              <a:rPr lang="hr-HR" baseline="0" dirty="0"/>
              <a:t>, </a:t>
            </a:r>
            <a:r>
              <a:rPr lang="hr-HR" baseline="0" dirty="0" err="1"/>
              <a:t>planning</a:t>
            </a:r>
            <a:r>
              <a:rPr lang="hr-HR" baseline="0" dirty="0"/>
              <a:t> </a:t>
            </a:r>
            <a:r>
              <a:rPr lang="hr-HR" baseline="0" dirty="0" err="1"/>
              <a:t>and</a:t>
            </a:r>
            <a:r>
              <a:rPr lang="hr-HR" baseline="0" dirty="0"/>
              <a:t> management </a:t>
            </a:r>
            <a:r>
              <a:rPr lang="hr-HR" baseline="0" dirty="0" err="1"/>
              <a:t>of</a:t>
            </a:r>
            <a:r>
              <a:rPr lang="hr-HR" baseline="0" dirty="0"/>
              <a:t> </a:t>
            </a:r>
            <a:r>
              <a:rPr lang="hr-HR" baseline="0" dirty="0" err="1"/>
              <a:t>crowdfunding</a:t>
            </a:r>
            <a:r>
              <a:rPr lang="hr-HR" baseline="0" dirty="0"/>
              <a:t> </a:t>
            </a:r>
            <a:r>
              <a:rPr lang="hr-HR" baseline="0" dirty="0" err="1"/>
              <a:t>campaigns</a:t>
            </a:r>
            <a:r>
              <a:rPr lang="hr-HR" baseline="0" dirty="0"/>
              <a:t>. </a:t>
            </a:r>
            <a:r>
              <a:rPr lang="hr-HR" baseline="0" dirty="0" err="1"/>
              <a:t>Operates</a:t>
            </a:r>
            <a:r>
              <a:rPr lang="hr-HR" baseline="0" dirty="0"/>
              <a:t> as </a:t>
            </a:r>
            <a:r>
              <a:rPr lang="hr-HR" baseline="0" dirty="0" err="1"/>
              <a:t>well</a:t>
            </a:r>
            <a:r>
              <a:rPr lang="hr-HR" baseline="0" dirty="0"/>
              <a:t> </a:t>
            </a:r>
            <a:r>
              <a:rPr lang="hr-HR" baseline="0" dirty="0" err="1"/>
              <a:t>in</a:t>
            </a:r>
            <a:r>
              <a:rPr lang="hr-HR" baseline="0" dirty="0"/>
              <a:t> </a:t>
            </a:r>
            <a:r>
              <a:rPr lang="hr-HR" baseline="0" dirty="0" err="1"/>
              <a:t>Serbia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B5F0-09DE-4AF9-99FB-C05905933463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657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First Croatian </a:t>
            </a:r>
            <a:r>
              <a:rPr lang="hr-HR" dirty="0" err="1"/>
              <a:t>crowdfunding</a:t>
            </a:r>
            <a:r>
              <a:rPr lang="hr-HR" dirty="0"/>
              <a:t> </a:t>
            </a:r>
            <a:r>
              <a:rPr lang="hr-HR" dirty="0" err="1"/>
              <a:t>platform</a:t>
            </a:r>
            <a:r>
              <a:rPr lang="hr-HR" dirty="0"/>
              <a:t> </a:t>
            </a:r>
            <a:r>
              <a:rPr lang="hr-HR" dirty="0" err="1"/>
              <a:t>Croinvest</a:t>
            </a:r>
            <a:r>
              <a:rPr lang="hr-HR" dirty="0"/>
              <a:t>, </a:t>
            </a:r>
            <a:r>
              <a:rPr lang="hr-HR" dirty="0" err="1"/>
              <a:t>offers</a:t>
            </a:r>
            <a:r>
              <a:rPr lang="hr-HR" dirty="0"/>
              <a:t> </a:t>
            </a:r>
            <a:r>
              <a:rPr lang="hr-HR" dirty="0" err="1"/>
              <a:t>donation</a:t>
            </a:r>
            <a:r>
              <a:rPr lang="hr-HR" dirty="0"/>
              <a:t>, </a:t>
            </a:r>
            <a:r>
              <a:rPr lang="hr-HR" dirty="0" err="1"/>
              <a:t>lending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equity</a:t>
            </a:r>
            <a:r>
              <a:rPr lang="hr-HR" dirty="0"/>
              <a:t> </a:t>
            </a:r>
            <a:r>
              <a:rPr lang="hr-HR" dirty="0" err="1"/>
              <a:t>campaings</a:t>
            </a:r>
            <a:r>
              <a:rPr lang="hr-HR" dirty="0"/>
              <a:t>,</a:t>
            </a:r>
            <a:r>
              <a:rPr lang="hr-HR" baseline="0" dirty="0"/>
              <a:t> </a:t>
            </a:r>
            <a:r>
              <a:rPr lang="hr-HR" baseline="0" dirty="0" err="1"/>
              <a:t>althoug</a:t>
            </a:r>
            <a:r>
              <a:rPr lang="hr-HR" baseline="0" dirty="0"/>
              <a:t> </a:t>
            </a:r>
            <a:r>
              <a:rPr lang="hr-HR" baseline="0" dirty="0" err="1"/>
              <a:t>in</a:t>
            </a:r>
            <a:r>
              <a:rPr lang="hr-HR" baseline="0" dirty="0"/>
              <a:t> </a:t>
            </a:r>
            <a:r>
              <a:rPr lang="hr-HR" baseline="0" dirty="0" err="1"/>
              <a:t>practice</a:t>
            </a:r>
            <a:r>
              <a:rPr lang="hr-HR" baseline="0" dirty="0"/>
              <a:t> </a:t>
            </a:r>
            <a:r>
              <a:rPr lang="hr-HR" baseline="0" dirty="0" err="1"/>
              <a:t>majority</a:t>
            </a:r>
            <a:r>
              <a:rPr lang="hr-HR" baseline="0" dirty="0"/>
              <a:t> </a:t>
            </a:r>
            <a:r>
              <a:rPr lang="hr-HR" baseline="0" dirty="0" err="1"/>
              <a:t>of</a:t>
            </a:r>
            <a:r>
              <a:rPr lang="hr-HR" baseline="0" dirty="0"/>
              <a:t> </a:t>
            </a:r>
            <a:r>
              <a:rPr lang="hr-HR" baseline="0" dirty="0" err="1"/>
              <a:t>campaings</a:t>
            </a:r>
            <a:r>
              <a:rPr lang="hr-HR" baseline="0" dirty="0"/>
              <a:t> are </a:t>
            </a:r>
            <a:r>
              <a:rPr lang="hr-HR" baseline="0" dirty="0" err="1"/>
              <a:t>donation</a:t>
            </a:r>
            <a:r>
              <a:rPr lang="hr-HR" baseline="0" dirty="0"/>
              <a:t> </a:t>
            </a:r>
            <a:r>
              <a:rPr lang="hr-HR" baseline="0" dirty="0" err="1"/>
              <a:t>based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B5F0-09DE-4AF9-99FB-C05905933463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475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First</a:t>
            </a:r>
            <a:r>
              <a:rPr lang="hr-HR" baseline="0" dirty="0"/>
              <a:t> Croatian </a:t>
            </a:r>
            <a:r>
              <a:rPr lang="hr-HR" baseline="0" dirty="0" err="1"/>
              <a:t>crowdfuning</a:t>
            </a:r>
            <a:r>
              <a:rPr lang="hr-HR" baseline="0" dirty="0"/>
              <a:t> </a:t>
            </a:r>
            <a:r>
              <a:rPr lang="hr-HR" baseline="0" dirty="0" err="1"/>
              <a:t>platform</a:t>
            </a:r>
            <a:r>
              <a:rPr lang="hr-HR" baseline="0" dirty="0"/>
              <a:t> </a:t>
            </a:r>
            <a:r>
              <a:rPr lang="hr-HR" baseline="0" dirty="0" err="1"/>
              <a:t>established</a:t>
            </a:r>
            <a:r>
              <a:rPr lang="hr-HR" baseline="0" dirty="0"/>
              <a:t> </a:t>
            </a:r>
            <a:r>
              <a:rPr lang="hr-HR" baseline="0" dirty="0" err="1"/>
              <a:t>by</a:t>
            </a:r>
            <a:r>
              <a:rPr lang="hr-HR" baseline="0" dirty="0"/>
              <a:t> </a:t>
            </a:r>
            <a:r>
              <a:rPr lang="hr-HR" baseline="0" dirty="0" err="1"/>
              <a:t>the</a:t>
            </a:r>
            <a:r>
              <a:rPr lang="hr-HR" baseline="0" dirty="0"/>
              <a:t> </a:t>
            </a:r>
            <a:r>
              <a:rPr lang="hr-HR" baseline="0" dirty="0" err="1"/>
              <a:t>public</a:t>
            </a:r>
            <a:r>
              <a:rPr lang="hr-HR" baseline="0" dirty="0"/>
              <a:t> </a:t>
            </a:r>
            <a:r>
              <a:rPr lang="hr-HR" baseline="0" dirty="0" err="1"/>
              <a:t>body</a:t>
            </a:r>
            <a:r>
              <a:rPr lang="hr-HR" baseline="0" dirty="0"/>
              <a:t> – North-West Croatia </a:t>
            </a:r>
            <a:r>
              <a:rPr lang="hr-HR" baseline="0" dirty="0" err="1"/>
              <a:t>Regional</a:t>
            </a:r>
            <a:r>
              <a:rPr lang="hr-HR" baseline="0" dirty="0"/>
              <a:t> Energy Agency. </a:t>
            </a:r>
            <a:r>
              <a:rPr lang="hr-HR" baseline="0" dirty="0" err="1"/>
              <a:t>It</a:t>
            </a:r>
            <a:r>
              <a:rPr lang="hr-HR" baseline="0" dirty="0"/>
              <a:t> </a:t>
            </a:r>
            <a:r>
              <a:rPr lang="hr-HR" baseline="0" dirty="0" err="1"/>
              <a:t>offers</a:t>
            </a:r>
            <a:r>
              <a:rPr lang="hr-HR" baseline="0" dirty="0"/>
              <a:t> </a:t>
            </a:r>
            <a:r>
              <a:rPr lang="hr-HR" baseline="0" dirty="0" err="1"/>
              <a:t>owners</a:t>
            </a:r>
            <a:r>
              <a:rPr lang="hr-HR" baseline="0" dirty="0"/>
              <a:t> </a:t>
            </a:r>
            <a:r>
              <a:rPr lang="hr-HR" baseline="0" dirty="0" err="1"/>
              <a:t>of</a:t>
            </a:r>
            <a:r>
              <a:rPr lang="hr-HR" baseline="0" dirty="0"/>
              <a:t> </a:t>
            </a:r>
            <a:r>
              <a:rPr lang="hr-HR" baseline="0" dirty="0" err="1"/>
              <a:t>energy</a:t>
            </a:r>
            <a:r>
              <a:rPr lang="hr-HR" baseline="0" dirty="0"/>
              <a:t> </a:t>
            </a:r>
            <a:r>
              <a:rPr lang="hr-HR" baseline="0" dirty="0" err="1"/>
              <a:t>projects</a:t>
            </a:r>
            <a:r>
              <a:rPr lang="hr-HR" baseline="0" dirty="0"/>
              <a:t> to </a:t>
            </a:r>
            <a:r>
              <a:rPr lang="hr-HR" baseline="0" dirty="0" err="1"/>
              <a:t>rasie</a:t>
            </a:r>
            <a:r>
              <a:rPr lang="hr-HR" baseline="0" dirty="0"/>
              <a:t> </a:t>
            </a:r>
            <a:r>
              <a:rPr lang="hr-HR" baseline="0" dirty="0" err="1"/>
              <a:t>funds</a:t>
            </a:r>
            <a:r>
              <a:rPr lang="hr-HR" baseline="0" dirty="0"/>
              <a:t> </a:t>
            </a:r>
            <a:r>
              <a:rPr lang="hr-HR" baseline="0" dirty="0" err="1"/>
              <a:t>via</a:t>
            </a:r>
            <a:r>
              <a:rPr lang="hr-HR" baseline="0" dirty="0"/>
              <a:t> </a:t>
            </a:r>
            <a:r>
              <a:rPr lang="hr-HR" baseline="0" dirty="0" err="1"/>
              <a:t>the</a:t>
            </a:r>
            <a:r>
              <a:rPr lang="hr-HR" baseline="0" dirty="0"/>
              <a:t> </a:t>
            </a:r>
            <a:r>
              <a:rPr lang="hr-HR" baseline="0" dirty="0" err="1"/>
              <a:t>crowdfuning</a:t>
            </a:r>
            <a:r>
              <a:rPr lang="hr-HR" baseline="0" dirty="0"/>
              <a:t>, </a:t>
            </a:r>
            <a:r>
              <a:rPr lang="hr-HR" baseline="0" dirty="0" err="1"/>
              <a:t>in</a:t>
            </a:r>
            <a:r>
              <a:rPr lang="hr-HR" baseline="0" dirty="0"/>
              <a:t> </a:t>
            </a:r>
            <a:r>
              <a:rPr lang="hr-HR" baseline="0" dirty="0" err="1"/>
              <a:t>practice</a:t>
            </a:r>
            <a:r>
              <a:rPr lang="hr-HR" baseline="0" dirty="0"/>
              <a:t> </a:t>
            </a:r>
            <a:r>
              <a:rPr lang="hr-HR" baseline="0" dirty="0" err="1"/>
              <a:t>so</a:t>
            </a:r>
            <a:r>
              <a:rPr lang="hr-HR" baseline="0" dirty="0"/>
              <a:t> far </a:t>
            </a:r>
            <a:r>
              <a:rPr lang="hr-HR" baseline="0" dirty="0" err="1"/>
              <a:t>mostly</a:t>
            </a:r>
            <a:r>
              <a:rPr lang="hr-HR" baseline="0" dirty="0"/>
              <a:t> </a:t>
            </a:r>
            <a:r>
              <a:rPr lang="hr-HR" baseline="0" dirty="0" err="1"/>
              <a:t>public</a:t>
            </a:r>
            <a:r>
              <a:rPr lang="hr-HR" baseline="0" dirty="0"/>
              <a:t> </a:t>
            </a:r>
            <a:r>
              <a:rPr lang="hr-HR" baseline="0" dirty="0" err="1"/>
              <a:t>energy</a:t>
            </a:r>
            <a:r>
              <a:rPr lang="hr-HR" baseline="0" dirty="0"/>
              <a:t> </a:t>
            </a:r>
            <a:r>
              <a:rPr lang="hr-HR" baseline="0" dirty="0" err="1"/>
              <a:t>projects</a:t>
            </a:r>
            <a:r>
              <a:rPr lang="hr-HR" baseline="0" dirty="0"/>
              <a:t> </a:t>
            </a:r>
            <a:r>
              <a:rPr lang="hr-HR" baseline="0" dirty="0" err="1"/>
              <a:t>were</a:t>
            </a:r>
            <a:r>
              <a:rPr lang="hr-HR" baseline="0" dirty="0"/>
              <a:t> </a:t>
            </a:r>
            <a:r>
              <a:rPr lang="hr-HR" baseline="0" dirty="0" err="1"/>
              <a:t>funded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B5F0-09DE-4AF9-99FB-C05905933463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03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B5F0-09DE-4AF9-99FB-C05905933463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3497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B5F0-09DE-4AF9-99FB-C05905933463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47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/>
              <a:t>Project co-funded by the European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2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46397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 noProof="0" dirty="0"/>
              <a:t>Project co-funded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31021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46397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 noProof="0" dirty="0"/>
              <a:t>Project co-funded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278287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57530"/>
            <a:ext cx="10515600" cy="773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0451"/>
            <a:ext cx="10515600" cy="407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51" y="152869"/>
            <a:ext cx="2160000" cy="84483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0651" y="6249346"/>
            <a:ext cx="4317460" cy="365125"/>
          </a:xfrm>
          <a:prstGeom prst="rect">
            <a:avLst/>
          </a:prstGeom>
        </p:spPr>
        <p:txBody>
          <a:bodyPr/>
          <a:lstStyle>
            <a:lvl1pPr>
              <a:defRPr lang="en-GB" sz="1600" smtClean="0">
                <a:solidFill>
                  <a:srgbClr val="808080"/>
                </a:solidFill>
                <a:effectLst/>
              </a:defRPr>
            </a:lvl1pPr>
          </a:lstStyle>
          <a:p>
            <a:r>
              <a:rPr lang="bg-BG"/>
              <a:t>Project co-funded by the European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0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-qualitylabel.com/index.ph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094" y="1903446"/>
            <a:ext cx="10515600" cy="465126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</a:rPr>
              <a:t>Ensuring high quality for cross-border crowdfunding – building and sustaining the trust in the alternative finance industry</a:t>
            </a:r>
            <a:br>
              <a:rPr lang="hr-HR" b="1" dirty="0">
                <a:latin typeface="Cambria" panose="02040503050406030204" pitchFamily="18" charset="0"/>
              </a:rPr>
            </a:br>
            <a:br>
              <a:rPr lang="hr-HR" b="1" dirty="0">
                <a:latin typeface="Cambria" panose="02040503050406030204" pitchFamily="18" charset="0"/>
              </a:rPr>
            </a:br>
            <a:br>
              <a:rPr lang="hr-HR" b="1" dirty="0">
                <a:latin typeface="Cambria" panose="02040503050406030204" pitchFamily="18" charset="0"/>
              </a:rPr>
            </a:br>
            <a:br>
              <a:rPr lang="de-AT" dirty="0">
                <a:latin typeface="Cambria" panose="02040503050406030204" pitchFamily="18" charset="0"/>
              </a:rPr>
            </a:br>
            <a:r>
              <a:rPr lang="hr-HR" sz="2000" dirty="0">
                <a:latin typeface="Cambria" panose="02040503050406030204" pitchFamily="18" charset="0"/>
              </a:rPr>
              <a:t>FINAL CONFERENCE</a:t>
            </a:r>
            <a:br>
              <a:rPr lang="hr-HR" sz="2000" dirty="0">
                <a:latin typeface="Cambria" panose="02040503050406030204" pitchFamily="18" charset="0"/>
              </a:rPr>
            </a:br>
            <a:r>
              <a:rPr lang="hr-HR" sz="2000" dirty="0" err="1">
                <a:latin typeface="Cambria" panose="02040503050406030204" pitchFamily="18" charset="0"/>
              </a:rPr>
              <a:t>Varna</a:t>
            </a:r>
            <a:r>
              <a:rPr lang="hr-HR" sz="2000" dirty="0">
                <a:latin typeface="Cambria" panose="02040503050406030204" pitchFamily="18" charset="0"/>
              </a:rPr>
              <a:t>, 28.05.2019.</a:t>
            </a:r>
            <a:endParaRPr lang="bg-BG" sz="20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814" y="5403053"/>
            <a:ext cx="12424526" cy="10850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3600" i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hr-HR" sz="3600" i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hr-HR" sz="3600" i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de-AT" sz="3600" i="1" dirty="0">
              <a:latin typeface="Cambria" panose="02040503050406030204" pitchFamily="18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838200" y="641530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808080"/>
                </a:solidFill>
              </a:rPr>
              <a:t>Project co-funded by the European Union</a:t>
            </a:r>
            <a:endParaRPr lang="bg-BG" dirty="0">
              <a:solidFill>
                <a:srgbClr val="808080"/>
              </a:solidFill>
            </a:endParaRPr>
          </a:p>
        </p:txBody>
      </p:sp>
      <p:pic>
        <p:nvPicPr>
          <p:cNvPr id="1026" name="Picture 2" descr="https://www.zicer.hr/var/ezdemo_site/storage/original/image/76c1278d43b913edec3659bedac51ddc.png">
            <a:extLst>
              <a:ext uri="{FF2B5EF4-FFF2-40B4-BE49-F238E27FC236}">
                <a16:creationId xmlns:a16="http://schemas.microsoft.com/office/drawing/2014/main" id="{263049FD-F63D-491E-A565-70533DC50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080" y="4979624"/>
            <a:ext cx="2665379" cy="15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37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47" y="1"/>
            <a:ext cx="5884753" cy="6857999"/>
          </a:xfrm>
        </p:spPr>
      </p:pic>
      <p:sp>
        <p:nvSpPr>
          <p:cNvPr id="5" name="Pravokutnik 4"/>
          <p:cNvSpPr/>
          <p:nvPr/>
        </p:nvSpPr>
        <p:spPr>
          <a:xfrm>
            <a:off x="309997" y="1343106"/>
            <a:ext cx="5832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HOW TO APPROACH TO THE LABEL GRANTING PROCEDURE</a:t>
            </a:r>
            <a:endParaRPr lang="en-US" dirty="0"/>
          </a:p>
        </p:txBody>
      </p:sp>
      <p:sp>
        <p:nvSpPr>
          <p:cNvPr id="6" name="Pravokutnik 5"/>
          <p:cNvSpPr/>
          <p:nvPr/>
        </p:nvSpPr>
        <p:spPr>
          <a:xfrm>
            <a:off x="322907" y="214347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Project delivered as one the outputs web platform</a:t>
            </a:r>
          </a:p>
          <a:p>
            <a:endParaRPr lang="en-US" dirty="0"/>
          </a:p>
          <a:p>
            <a:pPr marL="271463"/>
            <a:r>
              <a:rPr lang="en-US" dirty="0">
                <a:hlinkClick r:id="rId3"/>
              </a:rPr>
              <a:t>http://www.cf-qualitylabel.com/index.php</a:t>
            </a:r>
            <a:endParaRPr lang="hr-HR" dirty="0"/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web platform is user friendly, multilingual and enables</a:t>
            </a:r>
          </a:p>
          <a:p>
            <a:r>
              <a:rPr lang="en-US" dirty="0"/>
              <a:t>      </a:t>
            </a:r>
            <a:r>
              <a:rPr lang="en-US" dirty="0" err="1"/>
              <a:t>simpl</a:t>
            </a:r>
            <a:r>
              <a:rPr lang="hr-HR" dirty="0" err="1"/>
              <a:t>ified</a:t>
            </a:r>
            <a:r>
              <a:rPr lang="en-US" dirty="0"/>
              <a:t> submission procedure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6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+mn-lt"/>
                <a:ea typeface="+mn-ea"/>
                <a:cs typeface="+mn-cs"/>
              </a:rPr>
              <a:t>HOW TO APPROACH TO THE LABEL GRANTING PROCEDURE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2521" y="2182467"/>
            <a:ext cx="10515600" cy="4079064"/>
          </a:xfrm>
        </p:spPr>
        <p:txBody>
          <a:bodyPr/>
          <a:lstStyle/>
          <a:p>
            <a:r>
              <a:rPr lang="en-US" dirty="0"/>
              <a:t>Service providers interested to acquire Quality label can approach to the online self-assessment test </a:t>
            </a:r>
          </a:p>
          <a:p>
            <a:r>
              <a:rPr lang="en-US" dirty="0"/>
              <a:t>If quality criterions are met,</a:t>
            </a:r>
            <a:r>
              <a:rPr lang="hr-HR" dirty="0"/>
              <a:t> </a:t>
            </a:r>
            <a:r>
              <a:rPr lang="hr-HR" dirty="0" err="1"/>
              <a:t>applicant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obliged</a:t>
            </a:r>
            <a:r>
              <a:rPr lang="hr-HR" dirty="0"/>
              <a:t> to provide </a:t>
            </a:r>
            <a:r>
              <a:rPr lang="en-US" dirty="0"/>
              <a:t> formal declaration, under material and criminal liability, on truthfulness of the data provided in the web application</a:t>
            </a:r>
            <a:endParaRPr lang="hr-HR" dirty="0"/>
          </a:p>
          <a:p>
            <a:r>
              <a:rPr lang="hr-HR" dirty="0"/>
              <a:t>Declaration </a:t>
            </a:r>
            <a:r>
              <a:rPr lang="hr-HR" dirty="0" err="1"/>
              <a:t>form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en-US" dirty="0"/>
              <a:t> available for download on the web platform to the service providers eligible for obtaining the quality label upon completion of self-assessment procedure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1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+mn-lt"/>
                <a:ea typeface="+mn-ea"/>
                <a:cs typeface="+mn-cs"/>
              </a:rPr>
              <a:t>HOW TO APPROACH TO THE LABEL GRANTING PROCEDURE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1987" y="2635140"/>
            <a:ext cx="10515600" cy="4079064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Upon receiving the declaration, web </a:t>
            </a:r>
            <a:r>
              <a:rPr lang="en-US" dirty="0" err="1"/>
              <a:t>administator</a:t>
            </a:r>
            <a:r>
              <a:rPr lang="en-US" dirty="0"/>
              <a:t> will proceed with verification procedure</a:t>
            </a:r>
            <a:r>
              <a:rPr lang="hr-HR" dirty="0"/>
              <a:t> (</a:t>
            </a:r>
            <a:r>
              <a:rPr lang="en-US" dirty="0"/>
              <a:t>duration is maximum 10 working days</a:t>
            </a:r>
            <a:r>
              <a:rPr lang="hr-HR" dirty="0"/>
              <a:t>)</a:t>
            </a:r>
            <a:endParaRPr lang="en-US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Upon declaration verification, service providers will be awarded a transnational quality label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en-US" dirty="0"/>
              <a:t> will receive a certificate via e-mail and they will have the right to use the quality label logo</a:t>
            </a:r>
            <a:endParaRPr lang="hr-HR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All service providers who obtained quality label will be listed </a:t>
            </a:r>
            <a:r>
              <a:rPr lang="hr-HR" dirty="0"/>
              <a:t>on </a:t>
            </a:r>
            <a:r>
              <a:rPr lang="hr-HR" dirty="0" err="1"/>
              <a:t>the</a:t>
            </a:r>
            <a:r>
              <a:rPr lang="hr-HR" dirty="0"/>
              <a:t> web </a:t>
            </a:r>
            <a:r>
              <a:rPr lang="hr-HR" dirty="0" err="1"/>
              <a:t>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2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+mn-lt"/>
                <a:ea typeface="+mn-ea"/>
                <a:cs typeface="+mn-cs"/>
              </a:rPr>
              <a:t>SERVICE PROVIDERS AWARDED WITH QUALITY LABEL SO FAR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6569" y="1901133"/>
            <a:ext cx="9779895" cy="49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1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+mn-lt"/>
                <a:ea typeface="+mn-ea"/>
                <a:cs typeface="+mn-cs"/>
              </a:rPr>
              <a:t>SERVICE PROVIDERS AWARDED WITH QUALITY LABEL SO FAR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3453" y="2009775"/>
            <a:ext cx="1030284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8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+mn-lt"/>
                <a:ea typeface="+mn-ea"/>
                <a:cs typeface="+mn-cs"/>
              </a:rPr>
              <a:t>SERVICE PROVIDERS AWARDED WITH QUALITY LABEL SO FAR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9667" y="2009775"/>
            <a:ext cx="10167041" cy="465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45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+mn-lt"/>
                <a:ea typeface="+mn-ea"/>
                <a:cs typeface="+mn-cs"/>
              </a:rPr>
              <a:t>SERVICE PROVIDERS AWARDED WITH QUALITY LABEL SO FAR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5881" y="2009775"/>
            <a:ext cx="10167041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+mn-lt"/>
                <a:ea typeface="+mn-ea"/>
                <a:cs typeface="+mn-cs"/>
              </a:rPr>
              <a:t>SERVICE PROVIDERS AWARDED WITH QUALITY LABEL SO FAR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293" y="2009775"/>
            <a:ext cx="1053823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6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9010" y="1157530"/>
            <a:ext cx="10674790" cy="773006"/>
          </a:xfrm>
        </p:spPr>
        <p:txBody>
          <a:bodyPr/>
          <a:lstStyle/>
          <a:p>
            <a:r>
              <a:rPr lang="en-US" sz="3200" b="1" dirty="0">
                <a:latin typeface="+mn-lt"/>
                <a:ea typeface="+mn-ea"/>
                <a:cs typeface="+mn-cs"/>
              </a:rPr>
              <a:t>AWARD CEREMONY </a:t>
            </a:r>
            <a:r>
              <a:rPr lang="hr-HR" sz="3200" b="1" dirty="0">
                <a:latin typeface="+mn-lt"/>
                <a:ea typeface="+mn-ea"/>
                <a:cs typeface="+mn-cs"/>
              </a:rPr>
              <a:t>CROATIA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1" y="2009775"/>
            <a:ext cx="5368705" cy="4079875"/>
          </a:xfrm>
        </p:spPr>
      </p:pic>
      <p:sp>
        <p:nvSpPr>
          <p:cNvPr id="6" name="Pravokutnik 5"/>
          <p:cNvSpPr/>
          <p:nvPr/>
        </p:nvSpPr>
        <p:spPr>
          <a:xfrm>
            <a:off x="6216713" y="1965099"/>
            <a:ext cx="6096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/>
              <a:t>Quality label Certificate awarded to</a:t>
            </a:r>
            <a:r>
              <a:rPr lang="hr-HR" b="1" dirty="0"/>
              <a:t>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dirty="0"/>
              <a:t>Centre </a:t>
            </a:r>
            <a:r>
              <a:rPr lang="en-US" dirty="0"/>
              <a:t>for Social Innovation and Sustainable Development (crowdfunding platform </a:t>
            </a:r>
            <a:r>
              <a:rPr lang="en-US" dirty="0" err="1"/>
              <a:t>Croinvest</a:t>
            </a:r>
            <a:r>
              <a:rPr lang="en-US" dirty="0"/>
              <a:t>)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 err="1"/>
              <a:t>Brodoto</a:t>
            </a:r>
            <a:r>
              <a:rPr lang="en-US" dirty="0"/>
              <a:t> d.o.o.</a:t>
            </a:r>
            <a:endParaRPr lang="hr-HR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dirty="0"/>
              <a:t>North-West Croatia </a:t>
            </a:r>
            <a:r>
              <a:rPr lang="hr-HR" dirty="0" err="1"/>
              <a:t>Regional</a:t>
            </a:r>
            <a:r>
              <a:rPr lang="hr-HR" dirty="0"/>
              <a:t> Energy Agency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r-HR" dirty="0"/>
              <a:t>     (</a:t>
            </a:r>
            <a:r>
              <a:rPr lang="hr-HR" dirty="0" err="1"/>
              <a:t>crowdfuning</a:t>
            </a:r>
            <a:r>
              <a:rPr lang="hr-HR" dirty="0"/>
              <a:t> </a:t>
            </a:r>
            <a:r>
              <a:rPr lang="hr-HR" dirty="0" err="1"/>
              <a:t>platform</a:t>
            </a:r>
            <a:r>
              <a:rPr lang="hr-HR" dirty="0"/>
              <a:t> </a:t>
            </a:r>
            <a:r>
              <a:rPr lang="hr-HR" dirty="0" err="1"/>
              <a:t>Croenergy</a:t>
            </a:r>
            <a:r>
              <a:rPr lang="hr-HR" dirty="0"/>
              <a:t>)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hr-HR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5" name="Picture 2" descr="https://www.zicer.hr/var/ezdemo_site/storage/original/image/76c1278d43b913edec3659bedac51ddc.png">
            <a:extLst>
              <a:ext uri="{FF2B5EF4-FFF2-40B4-BE49-F238E27FC236}">
                <a16:creationId xmlns:a16="http://schemas.microsoft.com/office/drawing/2014/main" id="{9C046283-EA7A-4210-B34E-8A9C49401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080" y="4979624"/>
            <a:ext cx="2665379" cy="15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95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+mn-lt"/>
                <a:ea typeface="+mn-ea"/>
                <a:cs typeface="+mn-cs"/>
              </a:rPr>
              <a:t>AWARD CEREMONY SERBIA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5" y="2055042"/>
            <a:ext cx="5439833" cy="4079875"/>
          </a:xfrm>
        </p:spPr>
      </p:pic>
      <p:sp>
        <p:nvSpPr>
          <p:cNvPr id="5" name="TekstniOkvir 4"/>
          <p:cNvSpPr txBox="1"/>
          <p:nvPr/>
        </p:nvSpPr>
        <p:spPr>
          <a:xfrm>
            <a:off x="6609030" y="2037030"/>
            <a:ext cx="5078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Quality label Certificate awarded to</a:t>
            </a:r>
            <a:r>
              <a:rPr lang="hr-HR" sz="2200" b="1" dirty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/>
              <a:t>Brodoto</a:t>
            </a:r>
            <a:r>
              <a:rPr lang="hr-HR" sz="2200" dirty="0"/>
              <a:t> </a:t>
            </a:r>
            <a:r>
              <a:rPr lang="hr-HR" sz="2200" dirty="0" err="1"/>
              <a:t>Serbia</a:t>
            </a:r>
            <a:r>
              <a:rPr lang="hr-HR" sz="2200" dirty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6551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545" y="1157530"/>
            <a:ext cx="10584255" cy="77300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hr-HR" sz="3200" b="1" dirty="0">
                <a:latin typeface="+mn-lt"/>
                <a:ea typeface="+mn-ea"/>
                <a:cs typeface="+mn-cs"/>
              </a:rPr>
              <a:t>WORKPACKAGE 4. QUALITY TOOLS</a:t>
            </a:r>
            <a:endParaRPr lang="bg-BG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8681"/>
            <a:ext cx="10515600" cy="4299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b="1" dirty="0">
                <a:latin typeface="Cambria" panose="02040503050406030204" pitchFamily="18" charset="0"/>
              </a:rPr>
              <a:t>OBJECTIVE</a:t>
            </a:r>
          </a:p>
          <a:p>
            <a:pPr marL="0" indent="0">
              <a:buNone/>
            </a:pPr>
            <a:r>
              <a:rPr lang="en-US" sz="2200" dirty="0">
                <a:latin typeface="Cambria" panose="02040503050406030204" pitchFamily="18" charset="0"/>
              </a:rPr>
              <a:t>to ensure high quality for cross border crowdfunding in order to </a:t>
            </a:r>
            <a:r>
              <a:rPr lang="en-US" sz="2200" dirty="0" err="1">
                <a:latin typeface="Cambria" panose="02040503050406030204" pitchFamily="18" charset="0"/>
              </a:rPr>
              <a:t>buil</a:t>
            </a:r>
            <a:r>
              <a:rPr lang="hr-HR" sz="2200" dirty="0">
                <a:latin typeface="Cambria" panose="02040503050406030204" pitchFamily="18" charset="0"/>
              </a:rPr>
              <a:t>d</a:t>
            </a:r>
            <a:r>
              <a:rPr lang="en-US" sz="2200" dirty="0">
                <a:latin typeface="Cambria" panose="02040503050406030204" pitchFamily="18" charset="0"/>
              </a:rPr>
              <a:t> &amp; sustain the trust in the alternative finance industry</a:t>
            </a:r>
            <a:endParaRPr lang="hr-HR" sz="22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r-HR" sz="22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200" b="1" dirty="0">
                <a:latin typeface="Cambria" panose="02040503050406030204" pitchFamily="18" charset="0"/>
              </a:rPr>
              <a:t>RESPONSIBLE PARTNER                                                             </a:t>
            </a:r>
          </a:p>
          <a:p>
            <a:pPr marL="0" indent="0">
              <a:buNone/>
            </a:pPr>
            <a:r>
              <a:rPr lang="hr-HR" sz="2200" dirty="0">
                <a:latin typeface="Cambria" panose="02040503050406030204" pitchFamily="18" charset="0"/>
              </a:rPr>
              <a:t>Zagreb </a:t>
            </a:r>
            <a:r>
              <a:rPr lang="hr-HR" sz="2200" dirty="0" err="1">
                <a:latin typeface="Cambria" panose="02040503050406030204" pitchFamily="18" charset="0"/>
              </a:rPr>
              <a:t>Innovation</a:t>
            </a:r>
            <a:r>
              <a:rPr lang="hr-HR" sz="2200" dirty="0">
                <a:latin typeface="Cambria" panose="02040503050406030204" pitchFamily="18" charset="0"/>
              </a:rPr>
              <a:t> Centre</a:t>
            </a:r>
          </a:p>
          <a:p>
            <a:pPr marL="0" indent="0">
              <a:buNone/>
            </a:pPr>
            <a:endParaRPr lang="hr-HR" sz="22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200" b="1" dirty="0">
                <a:latin typeface="Cambria" panose="02040503050406030204" pitchFamily="18" charset="0"/>
              </a:rPr>
              <a:t>INVOLVED PARTNERS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200" dirty="0">
                <a:latin typeface="Cambria" panose="02040503050406030204" pitchFamily="18" charset="0"/>
              </a:rPr>
              <a:t>AEI, CPU, ZICER, TPZ, IPC TEHNOPOLIS, JAIP, PBN, UB, UBBSLA</a:t>
            </a:r>
            <a:endParaRPr lang="bg-BG" sz="2200" dirty="0">
              <a:latin typeface="Cambria" panose="02040503050406030204" pitchFamily="18" charset="0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838200" y="641530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808080"/>
                </a:solidFill>
              </a:rPr>
              <a:t>Project co-funded by the European Union</a:t>
            </a:r>
            <a:endParaRPr lang="bg-BG" dirty="0">
              <a:solidFill>
                <a:srgbClr val="808080"/>
              </a:solidFill>
            </a:endParaRPr>
          </a:p>
        </p:txBody>
      </p:sp>
      <p:pic>
        <p:nvPicPr>
          <p:cNvPr id="7" name="Picture 2" descr="https://www.zicer.hr/var/ezdemo_site/storage/original/image/76c1278d43b913edec3659bedac51ddc.png">
            <a:extLst>
              <a:ext uri="{FF2B5EF4-FFF2-40B4-BE49-F238E27FC236}">
                <a16:creationId xmlns:a16="http://schemas.microsoft.com/office/drawing/2014/main" id="{F2174719-D3A9-490F-B71A-31E314EF2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479" y="3275046"/>
            <a:ext cx="2593910" cy="165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42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245259" y="2851842"/>
            <a:ext cx="7659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THANK YOU FOR YOUR ATTENTION !!!</a:t>
            </a:r>
          </a:p>
          <a:p>
            <a:pPr algn="ctr"/>
            <a:r>
              <a:rPr lang="hr-HR" sz="3200" dirty="0"/>
              <a:t>ivana.misetic@zicer.hr</a:t>
            </a:r>
          </a:p>
          <a:p>
            <a:endParaRPr lang="hr-HR" sz="3200" dirty="0"/>
          </a:p>
          <a:p>
            <a:endParaRPr lang="hr-HR" sz="3200" dirty="0"/>
          </a:p>
        </p:txBody>
      </p:sp>
      <p:pic>
        <p:nvPicPr>
          <p:cNvPr id="3" name="Picture 2" descr="https://www.zicer.hr/var/ezdemo_site/storage/original/image/76c1278d43b913edec3659bedac51ddc.png">
            <a:extLst>
              <a:ext uri="{FF2B5EF4-FFF2-40B4-BE49-F238E27FC236}">
                <a16:creationId xmlns:a16="http://schemas.microsoft.com/office/drawing/2014/main" id="{C1C0C281-CDE1-44F2-AD9D-A28A1AE4A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080" y="4979624"/>
            <a:ext cx="2665379" cy="15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1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1987" y="1467243"/>
            <a:ext cx="10515600" cy="46438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tabLst>
                <a:tab pos="271463" algn="l"/>
              </a:tabLst>
            </a:pPr>
            <a:r>
              <a:rPr lang="en-US" sz="3300" b="1" dirty="0"/>
              <a:t>DIFFICULTIES IN OBTAINING FINANCIAL RESOURCES BY THE CROWDFUNDING CAMPAIGNS</a:t>
            </a:r>
            <a:r>
              <a:rPr lang="hr-HR" sz="3300" b="1" dirty="0"/>
              <a:t>:</a:t>
            </a:r>
          </a:p>
          <a:p>
            <a:pPr marL="0" indent="0">
              <a:buNone/>
            </a:pPr>
            <a:endParaRPr lang="hr-HR" sz="33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Lack of knowledge in terms of CF and of access to proper education/mentoring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Trust of potential backers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Absence of quality CF service providers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Logistics and distribution problems after the CF campaign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Absence of (or inadequate) media/marketing campaign before launching the CF campaign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Lack of good video pitch, photos and/or web site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Unrealistic goals and deadlines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Choosing the wrong CF platform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Challenges of scale - lack of preparedness for possible extra demand/production (ensuring enough money, manpower, equipment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Inadequate product and business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Inadequate initial pricing leading to problems with covering the costs of production, overhead, shipping, customs, taxes etc.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245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latin typeface="+mn-lt"/>
                <a:ea typeface="+mn-ea"/>
                <a:cs typeface="+mn-cs"/>
              </a:rPr>
              <a:t>RATIONAL FOR THE</a:t>
            </a:r>
            <a:r>
              <a:rPr lang="hr-HR" b="1" dirty="0"/>
              <a:t> </a:t>
            </a:r>
            <a:r>
              <a:rPr lang="hr-HR" sz="3200" b="1" dirty="0">
                <a:latin typeface="+mn-lt"/>
                <a:ea typeface="+mn-ea"/>
                <a:cs typeface="+mn-cs"/>
              </a:rPr>
              <a:t>QUALITY TOOLS 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47253" y="2463125"/>
            <a:ext cx="10515600" cy="4079064"/>
          </a:xfrm>
        </p:spPr>
        <p:txBody>
          <a:bodyPr>
            <a:noAutofit/>
          </a:bodyPr>
          <a:lstStyle/>
          <a:p>
            <a:r>
              <a:rPr lang="en-US" sz="2600" dirty="0"/>
              <a:t>Enterprises seeking finance via alternative crowdfunding (CF) channels often lack the competence to develop and maintain an effective, durable, and successful pitching campaign</a:t>
            </a:r>
          </a:p>
          <a:p>
            <a:r>
              <a:rPr lang="en-US" sz="2600" dirty="0"/>
              <a:t>Service providers may be from very different fields, such as legal advice on cross border financing issues or IPR rights, preparation of a pitching video for the product or company, PR advisory</a:t>
            </a:r>
          </a:p>
          <a:p>
            <a:r>
              <a:rPr lang="hr-HR" sz="2600" b="1" dirty="0"/>
              <a:t>H</a:t>
            </a:r>
            <a:r>
              <a:rPr lang="en-US" sz="2600" b="1" dirty="0" err="1"/>
              <a:t>owever</a:t>
            </a:r>
            <a:r>
              <a:rPr lang="en-US" sz="2600" b="1" dirty="0"/>
              <a:t> only a small number of them has experience and knowhow in crowdfunding and pitching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73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latin typeface="+mn-lt"/>
                <a:ea typeface="+mn-ea"/>
                <a:cs typeface="+mn-cs"/>
              </a:rPr>
              <a:t>RATIONAL FOR THE</a:t>
            </a:r>
            <a:r>
              <a:rPr lang="hr-HR" b="1" dirty="0"/>
              <a:t> </a:t>
            </a:r>
            <a:r>
              <a:rPr lang="hr-HR" sz="3200" b="1" dirty="0">
                <a:latin typeface="+mn-lt"/>
                <a:ea typeface="+mn-ea"/>
                <a:cs typeface="+mn-cs"/>
              </a:rPr>
              <a:t>QUALITY TOOLS 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47253" y="2463125"/>
            <a:ext cx="10515600" cy="4079064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For this reason, within the project </a:t>
            </a:r>
            <a:r>
              <a:rPr lang="en-US" sz="2400" dirty="0" err="1"/>
              <a:t>CROWDfunding</a:t>
            </a:r>
            <a:r>
              <a:rPr lang="en-US" sz="2400" dirty="0"/>
              <a:t> to </a:t>
            </a:r>
            <a:r>
              <a:rPr lang="en-US" sz="2400" dirty="0" err="1"/>
              <a:t>mainSTREAM</a:t>
            </a:r>
            <a:r>
              <a:rPr lang="en-US" sz="2400" dirty="0"/>
              <a:t> innovation (</a:t>
            </a:r>
            <a:r>
              <a:rPr lang="en-US" sz="2400" dirty="0" err="1"/>
              <a:t>Crowdstream</a:t>
            </a:r>
            <a:r>
              <a:rPr lang="en-US" sz="2400" dirty="0"/>
              <a:t>), project partners created </a:t>
            </a:r>
            <a:r>
              <a:rPr lang="en-US" sz="2400" b="1" dirty="0"/>
              <a:t>Transnational quality label </a:t>
            </a:r>
            <a:r>
              <a:rPr lang="en-US" sz="2400" dirty="0"/>
              <a:t>for CF service providers and agreed on formal Label granting procedure</a:t>
            </a:r>
            <a:endParaRPr lang="hr-HR" sz="2400" dirty="0"/>
          </a:p>
          <a:p>
            <a:pPr marL="0" indent="0" algn="just">
              <a:buNone/>
            </a:pPr>
            <a:endParaRPr lang="hr-HR" sz="2400" dirty="0"/>
          </a:p>
          <a:p>
            <a:pPr algn="just"/>
            <a:r>
              <a:rPr lang="en-US" sz="2400" dirty="0"/>
              <a:t>Quality criteria for acquiring the Transnational quality label were selected with the aim to identify the quality criteria that will reflect quality of service providers in terms of crowdfunding</a:t>
            </a:r>
          </a:p>
        </p:txBody>
      </p:sp>
    </p:spTree>
    <p:extLst>
      <p:ext uri="{BB962C8B-B14F-4D97-AF65-F5344CB8AC3E}">
        <p14:creationId xmlns:p14="http://schemas.microsoft.com/office/powerpoint/2010/main" val="377330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+mn-lt"/>
                <a:ea typeface="+mn-ea"/>
                <a:cs typeface="+mn-cs"/>
              </a:rPr>
              <a:t>QUALITY CRITERIONS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918244"/>
              </p:ext>
            </p:extLst>
          </p:nvPr>
        </p:nvGraphicFramePr>
        <p:xfrm>
          <a:off x="1145308" y="1958109"/>
          <a:ext cx="10123056" cy="4608945"/>
        </p:xfrm>
        <a:graphic>
          <a:graphicData uri="http://schemas.openxmlformats.org/drawingml/2006/table">
            <a:tbl>
              <a:tblPr/>
              <a:tblGrid>
                <a:gridCol w="5061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1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573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</a:rPr>
                        <a:t>Quality criteria for CF service providers</a:t>
                      </a:r>
                      <a:endParaRPr lang="en-US" sz="1100" dirty="0">
                        <a:effectLst/>
                      </a:endParaRPr>
                    </a:p>
                  </a:txBody>
                  <a:tcPr marL="58085" marR="58085" marT="58085" marB="580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</a:rPr>
                        <a:t>Quality criteria for CF platforms</a:t>
                      </a:r>
                      <a:endParaRPr lang="en-US" sz="1100" dirty="0">
                        <a:effectLst/>
                      </a:endParaRPr>
                    </a:p>
                  </a:txBody>
                  <a:tcPr marL="58085" marR="58085" marT="58085" marB="580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372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No. of successful CF campaigns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Success rate (number of successful CF campaigns/total number of CF campaigns*100)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No. of total CF campaigns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Total value of successful CF campaigns</a:t>
                      </a:r>
                    </a:p>
                  </a:txBody>
                  <a:tcPr marL="58085" marR="58085" marT="58085" marB="580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No. of successfully funded CF campaigns on the platform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Total no. of launched CF campaigns on the platform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Success rate (no. of successfully funded CF campaigns on the platform/total no. of launched CF campaigns on the platform*100)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Interactions (how users interact with the platform)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Total no. of backers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Frauds (how eventual frauds will be processed)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Pre-screening of campaigns (before launched on platform)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Information on capital adequacy requirements is available on the specific platform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Information on data treatment provided before registration (what kind of information is stored and how, the way data privacy and online security are taken care off)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Additional services offered by CF platform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Specific resolution plans (in case of platform failure)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Data aggregation (third party relations managed by the platform)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Form of regulation for activities of the platform</a:t>
                      </a:r>
                    </a:p>
                  </a:txBody>
                  <a:tcPr marL="58085" marR="58085" marT="58085" marB="580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982668" y="-300082"/>
            <a:ext cx="1668346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9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+mn-lt"/>
                <a:ea typeface="+mn-ea"/>
                <a:cs typeface="+mn-cs"/>
              </a:rPr>
              <a:t>LABEL GRANTING PROCEDURE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8529" y="787557"/>
            <a:ext cx="3032911" cy="4848225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787651" y="2174288"/>
            <a:ext cx="62559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Quality label is awarded free of charge for a 3 year period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All service providers who obtained quality label will be listed in order for CF campaigners to be able to see the ones who met the defined quality standards</a:t>
            </a:r>
          </a:p>
        </p:txBody>
      </p:sp>
      <p:pic>
        <p:nvPicPr>
          <p:cNvPr id="2050" name="Picture 2" descr="Interreg Quality Lab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97" y="3974470"/>
            <a:ext cx="1633632" cy="23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50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+mn-lt"/>
                <a:ea typeface="+mn-ea"/>
                <a:cs typeface="+mn-cs"/>
              </a:rPr>
              <a:t>BENEFITS FOR THE SERVICE PROVIDERS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3879" y="2571766"/>
            <a:ext cx="10515600" cy="407906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All service providers who obtain quality label will be listed in order for CF campaigners to be able to see the ones who met the defined quality standards</a:t>
            </a:r>
            <a:endParaRPr lang="hr-HR" dirty="0"/>
          </a:p>
          <a:p>
            <a:pPr algn="just"/>
            <a:r>
              <a:rPr lang="en-US" dirty="0"/>
              <a:t>This will allow networking between CF campaigners and CF service providers as well as among service providers themselves, thus </a:t>
            </a:r>
            <a:r>
              <a:rPr lang="en-US" b="1" dirty="0"/>
              <a:t>forming professional networks and sharing experience as well as raising awareness on crowdfunding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1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933" y="1202797"/>
            <a:ext cx="10515600" cy="773006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+mn-lt"/>
                <a:ea typeface="+mn-ea"/>
                <a:cs typeface="+mn-cs"/>
              </a:rPr>
              <a:t>BENEFITS FOR THE SERVICE PROVIDERS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11040" y="2562713"/>
            <a:ext cx="10515600" cy="4079064"/>
          </a:xfrm>
        </p:spPr>
        <p:txBody>
          <a:bodyPr>
            <a:normAutofit/>
          </a:bodyPr>
          <a:lstStyle/>
          <a:p>
            <a:r>
              <a:rPr lang="en-US" dirty="0"/>
              <a:t>The acquisition of quality label provides CF service providers with international recognition and legitimation for their work </a:t>
            </a:r>
            <a:endParaRPr lang="hr-HR" dirty="0"/>
          </a:p>
          <a:p>
            <a:r>
              <a:rPr lang="hr-HR" dirty="0"/>
              <a:t>Q</a:t>
            </a:r>
            <a:r>
              <a:rPr lang="en-US" dirty="0" err="1"/>
              <a:t>uality</a:t>
            </a:r>
            <a:r>
              <a:rPr lang="en-US" dirty="0"/>
              <a:t> label enable</a:t>
            </a:r>
            <a:r>
              <a:rPr lang="hr-HR" dirty="0"/>
              <a:t>s</a:t>
            </a:r>
            <a:r>
              <a:rPr lang="en-US" dirty="0"/>
              <a:t> them to reach new markets and to extend their target group</a:t>
            </a:r>
            <a:endParaRPr lang="hr-HR" dirty="0"/>
          </a:p>
          <a:p>
            <a:r>
              <a:rPr lang="hr-HR" dirty="0"/>
              <a:t>A</a:t>
            </a:r>
            <a:r>
              <a:rPr lang="en-US" dirty="0" err="1"/>
              <a:t>cquiring</a:t>
            </a:r>
            <a:r>
              <a:rPr lang="en-US" dirty="0"/>
              <a:t> the quality label gives the service providers right to use the quality label logo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29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1107</Words>
  <Application>Microsoft Office PowerPoint</Application>
  <PresentationFormat>Široki zaslon</PresentationFormat>
  <Paragraphs>106</Paragraphs>
  <Slides>20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Wingdings</vt:lpstr>
      <vt:lpstr>Office Theme</vt:lpstr>
      <vt:lpstr>Ensuring high quality for cross-border crowdfunding – building and sustaining the trust in the alternative finance industry    FINAL CONFERENCE Varna, 28.05.2019.</vt:lpstr>
      <vt:lpstr>WORKPACKAGE 4. QUALITY TOOLS</vt:lpstr>
      <vt:lpstr>PowerPoint prezentacija</vt:lpstr>
      <vt:lpstr>RATIONAL FOR THE QUALITY TOOLS </vt:lpstr>
      <vt:lpstr>RATIONAL FOR THE QUALITY TOOLS </vt:lpstr>
      <vt:lpstr>QUALITY CRITERIONS</vt:lpstr>
      <vt:lpstr>LABEL GRANTING PROCEDURE</vt:lpstr>
      <vt:lpstr>BENEFITS FOR THE SERVICE PROVIDERS</vt:lpstr>
      <vt:lpstr>BENEFITS FOR THE SERVICE PROVIDERS</vt:lpstr>
      <vt:lpstr>PowerPoint prezentacija</vt:lpstr>
      <vt:lpstr>HOW TO APPROACH TO THE LABEL GRANTING PROCEDURE</vt:lpstr>
      <vt:lpstr>HOW TO APPROACH TO THE LABEL GRANTING PROCEDURE</vt:lpstr>
      <vt:lpstr>SERVICE PROVIDERS AWARDED WITH QUALITY LABEL SO FAR</vt:lpstr>
      <vt:lpstr>SERVICE PROVIDERS AWARDED WITH QUALITY LABEL SO FAR</vt:lpstr>
      <vt:lpstr>SERVICE PROVIDERS AWARDED WITH QUALITY LABEL SO FAR</vt:lpstr>
      <vt:lpstr>SERVICE PROVIDERS AWARDED WITH QUALITY LABEL SO FAR</vt:lpstr>
      <vt:lpstr>SERVICE PROVIDERS AWARDED WITH QUALITY LABEL SO FAR</vt:lpstr>
      <vt:lpstr>AWARD CEREMONY CROATIA</vt:lpstr>
      <vt:lpstr>AWARD CEREMONY SERBIA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Todor</dc:creator>
  <cp:lastModifiedBy>imisetic</cp:lastModifiedBy>
  <cp:revision>51</cp:revision>
  <dcterms:created xsi:type="dcterms:W3CDTF">2017-02-01T16:19:06Z</dcterms:created>
  <dcterms:modified xsi:type="dcterms:W3CDTF">2019-05-24T12:37:53Z</dcterms:modified>
</cp:coreProperties>
</file>