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8" r:id="rId2"/>
    <p:sldId id="269" r:id="rId3"/>
    <p:sldId id="274" r:id="rId4"/>
    <p:sldId id="275" r:id="rId5"/>
    <p:sldId id="273" r:id="rId6"/>
    <p:sldId id="268" r:id="rId7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anjaS" initials="T" lastIdx="1" clrIdx="0">
    <p:extLst>
      <p:ext uri="{19B8F6BF-5375-455C-9EA6-DF929625EA0E}">
        <p15:presenceInfo xmlns:p15="http://schemas.microsoft.com/office/powerpoint/2012/main" userId="Tanj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080"/>
    <a:srgbClr val="6699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85324" autoAdjust="0"/>
  </p:normalViewPr>
  <p:slideViewPr>
    <p:cSldViewPr snapToGrid="0">
      <p:cViewPr varScale="1">
        <p:scale>
          <a:sx n="98" d="100"/>
          <a:sy n="98" d="100"/>
        </p:scale>
        <p:origin x="1038" y="72"/>
      </p:cViewPr>
      <p:guideLst/>
    </p:cSldViewPr>
  </p:slideViewPr>
  <p:outlineViewPr>
    <p:cViewPr>
      <p:scale>
        <a:sx n="33" d="100"/>
        <a:sy n="33" d="100"/>
      </p:scale>
      <p:origin x="0" y="-366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25" d="100"/>
          <a:sy n="125" d="100"/>
        </p:scale>
        <p:origin x="1266" y="-27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munka\Projects\2017-DTP%20Crowdstream_PP4\WP%20T3\D531-Learning%20Platform\User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[Users.xlsx]Munka1!Kimutatás1</c:name>
    <c:fmtId val="9"/>
  </c:pivotSource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hu-HU" sz="1400" b="1" i="0" u="none" strike="noStrike" baseline="0"/>
              <a:t>pbn-elearning.hu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ysClr val="windowText" lastClr="000000">
                    <a:lumMod val="65000"/>
                    <a:lumOff val="35000"/>
                  </a:sysClr>
                </a:solidFill>
              </a:defRPr>
            </a:pPr>
            <a:r>
              <a:rPr lang="hu-HU" sz="1400" b="1" i="0" baseline="0">
                <a:effectLst/>
              </a:rPr>
              <a:t>Number of registered users</a:t>
            </a:r>
            <a:endParaRPr lang="en-US" sz="14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Munka1!$B$3</c:f>
              <c:strCache>
                <c:ptCount val="1"/>
                <c:pt idx="0">
                  <c:v>Összeg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Munka1!$A$4:$A$12</c:f>
              <c:strCache>
                <c:ptCount val="8"/>
                <c:pt idx="0">
                  <c:v>AT</c:v>
                </c:pt>
                <c:pt idx="1">
                  <c:v>BG</c:v>
                </c:pt>
                <c:pt idx="2">
                  <c:v>CZ</c:v>
                </c:pt>
                <c:pt idx="3">
                  <c:v>HR</c:v>
                </c:pt>
                <c:pt idx="4">
                  <c:v>HU</c:v>
                </c:pt>
                <c:pt idx="5">
                  <c:v>ME</c:v>
                </c:pt>
                <c:pt idx="6">
                  <c:v>RS</c:v>
                </c:pt>
                <c:pt idx="7">
                  <c:v>SI</c:v>
                </c:pt>
              </c:strCache>
            </c:strRef>
          </c:cat>
          <c:val>
            <c:numRef>
              <c:f>Munka1!$B$4:$B$12</c:f>
              <c:numCache>
                <c:formatCode>General</c:formatCode>
                <c:ptCount val="8"/>
                <c:pt idx="0">
                  <c:v>3</c:v>
                </c:pt>
                <c:pt idx="1">
                  <c:v>8</c:v>
                </c:pt>
                <c:pt idx="2">
                  <c:v>1</c:v>
                </c:pt>
                <c:pt idx="3">
                  <c:v>1</c:v>
                </c:pt>
                <c:pt idx="4">
                  <c:v>7</c:v>
                </c:pt>
                <c:pt idx="5">
                  <c:v>11</c:v>
                </c:pt>
                <c:pt idx="6">
                  <c:v>1</c:v>
                </c:pt>
                <c:pt idx="7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2C-4C3E-8A66-2AFAC631C6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1518104"/>
        <c:axId val="301518432"/>
      </c:barChart>
      <c:catAx>
        <c:axId val="301518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01518432"/>
        <c:crosses val="autoZero"/>
        <c:auto val="1"/>
        <c:lblAlgn val="ctr"/>
        <c:lblOffset val="100"/>
        <c:noMultiLvlLbl val="0"/>
      </c:catAx>
      <c:valAx>
        <c:axId val="301518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01518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Data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ECB6D8-8915-478F-8FE1-7B6B8ADEE925}" type="datetimeFigureOut">
              <a:rPr lang="bg-BG" smtClean="0"/>
              <a:t>24.5.2019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576BF0-232B-47E9-9794-ABDA7E649D7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583640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3545B1-9CDB-4177-BFBF-778648DE76BD}" type="datetimeFigureOut">
              <a:rPr lang="bg-BG" smtClean="0"/>
              <a:t>24.5.2019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12B5F0-09DE-4AF9-99FB-C0590593346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05235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2B5F0-09DE-4AF9-99FB-C05905933463}" type="slidenum">
              <a:rPr lang="bg-BG" smtClean="0"/>
              <a:t>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330486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2B5F0-09DE-4AF9-99FB-C05905933463}" type="slidenum">
              <a:rPr lang="bg-BG" smtClean="0"/>
              <a:t>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36969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2B5F0-09DE-4AF9-99FB-C05905933463}" type="slidenum">
              <a:rPr lang="bg-BG" smtClean="0"/>
              <a:t>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131371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2B5F0-09DE-4AF9-99FB-C05905933463}" type="slidenum">
              <a:rPr lang="bg-BG" smtClean="0"/>
              <a:t>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536104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2B5F0-09DE-4AF9-99FB-C05905933463}" type="slidenum">
              <a:rPr lang="bg-BG" smtClean="0"/>
              <a:t>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754423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WP2</a:t>
            </a:r>
            <a:r>
              <a:rPr lang="it-IT" baseline="0" dirty="0"/>
              <a:t> PITCHING VIDEO REMINDER!</a:t>
            </a:r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2B5F0-09DE-4AF9-99FB-C05905933463}" type="slidenum">
              <a:rPr lang="bg-BG" smtClean="0"/>
              <a:t>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95062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/>
              <a:t>Project co-funded by the European Union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526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199" y="6356350"/>
            <a:ext cx="4639733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08080"/>
                </a:solidFill>
              </a:defRPr>
            </a:lvl1pPr>
          </a:lstStyle>
          <a:p>
            <a:r>
              <a:rPr lang="en-US" noProof="0" dirty="0"/>
              <a:t>Project co-funded by the European Union</a:t>
            </a:r>
          </a:p>
        </p:txBody>
      </p:sp>
    </p:spTree>
    <p:extLst>
      <p:ext uri="{BB962C8B-B14F-4D97-AF65-F5344CB8AC3E}">
        <p14:creationId xmlns:p14="http://schemas.microsoft.com/office/powerpoint/2010/main" val="3102155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199" y="6356350"/>
            <a:ext cx="4639733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08080"/>
                </a:solidFill>
              </a:defRPr>
            </a:lvl1pPr>
          </a:lstStyle>
          <a:p>
            <a:r>
              <a:rPr lang="en-US" noProof="0" dirty="0"/>
              <a:t>Project co-funded by the European Union</a:t>
            </a:r>
          </a:p>
        </p:txBody>
      </p:sp>
    </p:spTree>
    <p:extLst>
      <p:ext uri="{BB962C8B-B14F-4D97-AF65-F5344CB8AC3E}">
        <p14:creationId xmlns:p14="http://schemas.microsoft.com/office/powerpoint/2010/main" val="2782870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alphaModFix amt="25000"/>
            <a:lum/>
          </a:blip>
          <a:srcRect/>
          <a:stretch>
            <a:fillRect t="-23000" b="-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157530"/>
            <a:ext cx="10515600" cy="773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bg-B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010451"/>
            <a:ext cx="10515600" cy="4079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651" y="152869"/>
            <a:ext cx="2160000" cy="844830"/>
          </a:xfrm>
          <a:prstGeom prst="rect">
            <a:avLst/>
          </a:prstGeom>
        </p:spPr>
      </p:pic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750651" y="6249346"/>
            <a:ext cx="4317460" cy="365125"/>
          </a:xfrm>
          <a:prstGeom prst="rect">
            <a:avLst/>
          </a:prstGeom>
        </p:spPr>
        <p:txBody>
          <a:bodyPr/>
          <a:lstStyle>
            <a:lvl1pPr>
              <a:defRPr lang="en-GB" sz="1600" smtClean="0">
                <a:solidFill>
                  <a:srgbClr val="808080"/>
                </a:solidFill>
                <a:effectLst/>
              </a:defRPr>
            </a:lvl1pPr>
          </a:lstStyle>
          <a:p>
            <a:r>
              <a:rPr lang="bg-BG"/>
              <a:t>Project co-funded by the European Union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004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  <p:sldLayoutId id="2147483652" r:id="rId3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57529"/>
            <a:ext cx="10515600" cy="3653621"/>
          </a:xfrm>
        </p:spPr>
        <p:txBody>
          <a:bodyPr>
            <a:normAutofit/>
          </a:bodyPr>
          <a:lstStyle/>
          <a:p>
            <a:pPr algn="ctr"/>
            <a:r>
              <a:rPr lang="de-AT" sz="3600" b="1" dirty="0" err="1">
                <a:latin typeface="Cambria" panose="02040503050406030204" pitchFamily="18" charset="0"/>
                <a:cs typeface="Times New Roman" panose="02020603050405020304" pitchFamily="18" charset="0"/>
              </a:rPr>
              <a:t>CrowdStream</a:t>
            </a:r>
            <a:br>
              <a:rPr lang="de-AT" sz="3600" b="1" dirty="0"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de-AT" sz="2000" b="1" dirty="0" err="1">
                <a:latin typeface="Cambria" panose="02040503050406030204" pitchFamily="18" charset="0"/>
                <a:cs typeface="Times New Roman" panose="02020603050405020304" pitchFamily="18" charset="0"/>
              </a:rPr>
              <a:t>CROWDfunding</a:t>
            </a:r>
            <a:r>
              <a:rPr lang="de-AT" sz="2000" b="1" dirty="0"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de-AT" sz="2000" b="1" dirty="0" err="1">
                <a:latin typeface="Cambria" panose="02040503050406030204" pitchFamily="18" charset="0"/>
                <a:cs typeface="Times New Roman" panose="02020603050405020304" pitchFamily="18" charset="0"/>
              </a:rPr>
              <a:t>to</a:t>
            </a:r>
            <a:r>
              <a:rPr lang="de-AT" sz="2000" b="1" dirty="0"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de-AT" sz="2000" b="1" dirty="0" err="1">
                <a:latin typeface="Cambria" panose="02040503050406030204" pitchFamily="18" charset="0"/>
                <a:cs typeface="Times New Roman" panose="02020603050405020304" pitchFamily="18" charset="0"/>
              </a:rPr>
              <a:t>mainSTREAM</a:t>
            </a:r>
            <a:r>
              <a:rPr lang="de-AT" sz="2000" b="1" dirty="0"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de-AT" sz="2000" b="1" dirty="0" err="1">
                <a:latin typeface="Cambria" panose="02040503050406030204" pitchFamily="18" charset="0"/>
                <a:cs typeface="Times New Roman" panose="02020603050405020304" pitchFamily="18" charset="0"/>
              </a:rPr>
              <a:t>innovation</a:t>
            </a:r>
            <a:br>
              <a:rPr lang="sl-SI" sz="2000" b="1" dirty="0">
                <a:latin typeface="Cambria" panose="02040503050406030204" pitchFamily="18" charset="0"/>
                <a:cs typeface="Times New Roman" panose="02020603050405020304" pitchFamily="18" charset="0"/>
              </a:rPr>
            </a:br>
            <a:br>
              <a:rPr lang="sl-SI" sz="2000" b="1" dirty="0">
                <a:latin typeface="Cambria" panose="02040503050406030204" pitchFamily="18" charset="0"/>
                <a:cs typeface="Times New Roman" panose="02020603050405020304" pitchFamily="18" charset="0"/>
              </a:rPr>
            </a:br>
            <a:br>
              <a:rPr lang="sl-SI" sz="2000" b="1" dirty="0">
                <a:latin typeface="Cambria" panose="02040503050406030204" pitchFamily="18" charset="0"/>
                <a:cs typeface="Times New Roman" panose="02020603050405020304" pitchFamily="18" charset="0"/>
              </a:rPr>
            </a:br>
            <a:br>
              <a:rPr lang="sl-SI" sz="3200" dirty="0">
                <a:latin typeface="Cambria" panose="02040503050406030204" pitchFamily="18" charset="0"/>
              </a:rPr>
            </a:b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Digital training course</a:t>
            </a:r>
            <a:br>
              <a:rPr lang="sl-SI" sz="3200" b="1" dirty="0">
                <a:latin typeface="Cambria" panose="02040503050406030204" pitchFamily="18" charset="0"/>
              </a:rPr>
            </a:br>
            <a:br>
              <a:rPr lang="sl-SI" sz="1200" b="1" dirty="0">
                <a:latin typeface="Cambria" panose="02040503050406030204" pitchFamily="18" charset="0"/>
              </a:rPr>
            </a:br>
            <a:r>
              <a:rPr lang="sl-SI" sz="2700" b="1" dirty="0">
                <a:latin typeface="Cambria" panose="02040503050406030204" pitchFamily="18" charset="0"/>
              </a:rPr>
              <a:t>Pannon Business Network</a:t>
            </a:r>
            <a:br>
              <a:rPr lang="sl-SI" sz="3200" b="1" dirty="0">
                <a:latin typeface="Cambria" panose="02040503050406030204" pitchFamily="18" charset="0"/>
              </a:rPr>
            </a:br>
            <a:endParaRPr lang="bg-BG" sz="3200" b="1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471415"/>
            <a:ext cx="10515600" cy="16180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sl-SI" sz="2000" dirty="0">
              <a:latin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hu-HU" sz="1800" b="1" dirty="0" err="1">
                <a:latin typeface="Cambria" panose="02040503050406030204" pitchFamily="18" charset="0"/>
              </a:rPr>
              <a:t>Varna</a:t>
            </a:r>
            <a:r>
              <a:rPr lang="it-IT" sz="1800" b="1" dirty="0">
                <a:latin typeface="Cambria" panose="02040503050406030204" pitchFamily="18" charset="0"/>
              </a:rPr>
              <a:t>, </a:t>
            </a:r>
            <a:r>
              <a:rPr lang="hu-HU" sz="1800" b="1" dirty="0" err="1">
                <a:latin typeface="Cambria" panose="02040503050406030204" pitchFamily="18" charset="0"/>
              </a:rPr>
              <a:t>Bulgaria</a:t>
            </a:r>
            <a:r>
              <a:rPr lang="it-IT" sz="1800" b="1" dirty="0">
                <a:latin typeface="Cambria" panose="02040503050406030204" pitchFamily="18" charset="0"/>
              </a:rPr>
              <a:t> </a:t>
            </a:r>
            <a:r>
              <a:rPr lang="sl-SI" sz="1800" b="1" dirty="0">
                <a:latin typeface="Cambria" panose="02040503050406030204" pitchFamily="18" charset="0"/>
              </a:rPr>
              <a:t>| </a:t>
            </a:r>
            <a:r>
              <a:rPr lang="hu-HU" sz="1800" b="1" dirty="0">
                <a:latin typeface="Cambria" panose="02040503050406030204" pitchFamily="18" charset="0"/>
              </a:rPr>
              <a:t>May</a:t>
            </a:r>
            <a:r>
              <a:rPr lang="it-IT" sz="1800" b="1" dirty="0">
                <a:latin typeface="Cambria" panose="02040503050406030204" pitchFamily="18" charset="0"/>
              </a:rPr>
              <a:t> </a:t>
            </a:r>
            <a:r>
              <a:rPr lang="hu-HU" sz="1800" b="1" dirty="0">
                <a:latin typeface="Cambria" panose="02040503050406030204" pitchFamily="18" charset="0"/>
              </a:rPr>
              <a:t>28</a:t>
            </a:r>
            <a:r>
              <a:rPr lang="en-US" sz="1800" b="1" dirty="0">
                <a:latin typeface="Cambria" panose="02040503050406030204" pitchFamily="18" charset="0"/>
              </a:rPr>
              <a:t>, 201</a:t>
            </a:r>
            <a:r>
              <a:rPr lang="sl-SI" sz="1800" b="1" dirty="0">
                <a:latin typeface="Cambria" panose="02040503050406030204" pitchFamily="18" charset="0"/>
              </a:rPr>
              <a:t>9</a:t>
            </a:r>
            <a:endParaRPr lang="bg-BG" sz="1800" b="1" dirty="0">
              <a:latin typeface="Cambria" panose="02040503050406030204" pitchFamily="18" charset="0"/>
            </a:endParaRPr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838200" y="6415300"/>
            <a:ext cx="4114800" cy="365125"/>
          </a:xfrm>
          <a:prstGeom prst="rect">
            <a:avLst/>
          </a:prstGeom>
        </p:spPr>
        <p:txBody>
          <a:bodyPr/>
          <a:lstStyle>
            <a:defPPr>
              <a:defRPr lang="bg-BG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808080"/>
                </a:solidFill>
              </a:rPr>
              <a:t>Project co-funded by the European Union</a:t>
            </a:r>
            <a:endParaRPr lang="bg-BG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5331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sl-SI" sz="4000" b="1" dirty="0">
                <a:latin typeface="Cambria" panose="02040503050406030204" pitchFamily="18" charset="0"/>
              </a:rPr>
              <a:t>Digital training course</a:t>
            </a:r>
            <a:endParaRPr lang="bg-BG" sz="4000" b="1" i="1" dirty="0">
              <a:latin typeface="Cambria" panose="02040503050406030204" pitchFamily="18" charset="0"/>
            </a:endParaRPr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838200" y="6415300"/>
            <a:ext cx="4114800" cy="365125"/>
          </a:xfrm>
          <a:prstGeom prst="rect">
            <a:avLst/>
          </a:prstGeom>
        </p:spPr>
        <p:txBody>
          <a:bodyPr/>
          <a:lstStyle>
            <a:defPPr>
              <a:defRPr lang="bg-BG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>
                <a:solidFill>
                  <a:srgbClr val="808080"/>
                </a:solidFill>
              </a:rPr>
              <a:t>Project co-funded by the European Union</a:t>
            </a:r>
            <a:endParaRPr lang="bg-BG" dirty="0">
              <a:solidFill>
                <a:srgbClr val="808080"/>
              </a:solidFill>
            </a:endParaRPr>
          </a:p>
        </p:txBody>
      </p:sp>
      <p:sp>
        <p:nvSpPr>
          <p:cNvPr id="9" name="Pravokotnik 4"/>
          <p:cNvSpPr/>
          <p:nvPr/>
        </p:nvSpPr>
        <p:spPr>
          <a:xfrm>
            <a:off x="838200" y="2240286"/>
            <a:ext cx="10515600" cy="46166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sl-SI" sz="2400" b="1" dirty="0">
                <a:latin typeface="Cambria" panose="02040503050406030204" pitchFamily="18" charset="0"/>
              </a:rPr>
              <a:t>Training material on crowdfunding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838200" y="2939616"/>
            <a:ext cx="10514428" cy="3365934"/>
          </a:xfrm>
        </p:spPr>
        <p:txBody>
          <a:bodyPr>
            <a:normAutofit/>
          </a:bodyPr>
          <a:lstStyle/>
          <a:p>
            <a:pPr algn="just"/>
            <a:r>
              <a:rPr lang="it-IT" sz="2400" b="1" dirty="0">
                <a:latin typeface="Cambria" panose="02040503050406030204" pitchFamily="18" charset="0"/>
                <a:sym typeface="Wingdings" panose="05000000000000000000" pitchFamily="2" charset="2"/>
              </a:rPr>
              <a:t>Digital Training Materials for BSOs </a:t>
            </a:r>
            <a:r>
              <a:rPr lang="it-IT" sz="2400" dirty="0">
                <a:latin typeface="Cambria" panose="02040503050406030204" pitchFamily="18" charset="0"/>
                <a:sym typeface="Wingdings" panose="05000000000000000000" pitchFamily="2" charset="2"/>
              </a:rPr>
              <a:t>on how to support start-ups and social enterprises interested in CrowdFunding</a:t>
            </a:r>
            <a:endParaRPr lang="en-GB" sz="2400" b="1" dirty="0"/>
          </a:p>
          <a:p>
            <a:pPr lvl="1" algn="just"/>
            <a:r>
              <a:rPr lang="it-IT" sz="2000" dirty="0">
                <a:latin typeface="Cambria" panose="02040503050406030204" pitchFamily="18" charset="0"/>
                <a:ea typeface="Cambria" panose="02040503050406030204" pitchFamily="18" charset="0"/>
              </a:rPr>
              <a:t>To be </a:t>
            </a:r>
            <a:r>
              <a:rPr lang="it-IT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developed</a:t>
            </a:r>
            <a:r>
              <a:rPr lang="it-IT" sz="2000" dirty="0">
                <a:latin typeface="Cambria" panose="02040503050406030204" pitchFamily="18" charset="0"/>
                <a:ea typeface="Cambria" panose="02040503050406030204" pitchFamily="18" charset="0"/>
              </a:rPr>
              <a:t> out of the </a:t>
            </a:r>
            <a:r>
              <a:rPr lang="it-IT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already</a:t>
            </a:r>
            <a:r>
              <a:rPr lang="it-IT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t-IT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available</a:t>
            </a:r>
            <a:r>
              <a:rPr lang="it-IT" sz="2000" dirty="0">
                <a:latin typeface="Cambria" panose="02040503050406030204" pitchFamily="18" charset="0"/>
                <a:ea typeface="Cambria" panose="02040503050406030204" pitchFamily="18" charset="0"/>
              </a:rPr>
              <a:t> curricula and feedback on the trainings</a:t>
            </a:r>
            <a:r>
              <a:rPr lang="it-IT" sz="2000" dirty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 (WP5 Core Team + </a:t>
            </a:r>
            <a:r>
              <a:rPr lang="it-IT" sz="2000" b="1" dirty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PBN</a:t>
            </a:r>
            <a:r>
              <a:rPr lang="it-IT" sz="2000" dirty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)</a:t>
            </a:r>
          </a:p>
          <a:p>
            <a:pPr lvl="1" algn="just"/>
            <a:r>
              <a:rPr lang="it-IT" sz="2000" b="1" dirty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Online </a:t>
            </a:r>
            <a:r>
              <a:rPr lang="it-IT" sz="2000" b="1" dirty="0" err="1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Moodle</a:t>
            </a:r>
            <a:r>
              <a:rPr lang="it-IT" sz="2000" b="1" dirty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 Platform </a:t>
            </a:r>
            <a:r>
              <a:rPr lang="it-IT" sz="2000" dirty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to include:</a:t>
            </a:r>
          </a:p>
          <a:p>
            <a:pPr lvl="2" algn="just"/>
            <a:r>
              <a:rPr lang="it-IT" dirty="0" err="1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CrowdStream</a:t>
            </a:r>
            <a:r>
              <a:rPr lang="it-IT" dirty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 Training </a:t>
            </a:r>
            <a:r>
              <a:rPr lang="it-IT" dirty="0" err="1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Materials</a:t>
            </a:r>
            <a:r>
              <a:rPr lang="it-IT" dirty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 in the </a:t>
            </a:r>
            <a:r>
              <a:rPr lang="it-IT" dirty="0" err="1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form</a:t>
            </a:r>
            <a:r>
              <a:rPr lang="it-IT" dirty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 of </a:t>
            </a:r>
            <a:r>
              <a:rPr lang="it-IT" b="1" dirty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online </a:t>
            </a:r>
            <a:r>
              <a:rPr lang="it-IT" b="1" dirty="0" err="1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courses</a:t>
            </a:r>
            <a:r>
              <a:rPr lang="it-IT" dirty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;</a:t>
            </a:r>
          </a:p>
          <a:p>
            <a:pPr lvl="2" algn="just"/>
            <a:r>
              <a:rPr lang="it-IT" dirty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PDF Training </a:t>
            </a:r>
            <a:r>
              <a:rPr lang="it-IT" dirty="0" err="1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Materials</a:t>
            </a:r>
            <a:r>
              <a:rPr lang="it-IT" dirty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 to be </a:t>
            </a:r>
            <a:r>
              <a:rPr lang="it-IT" b="1" dirty="0" err="1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available</a:t>
            </a:r>
            <a:r>
              <a:rPr lang="it-IT" b="1" dirty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 for download</a:t>
            </a:r>
            <a:r>
              <a:rPr lang="it-IT" dirty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;</a:t>
            </a:r>
          </a:p>
          <a:p>
            <a:pPr lvl="2" algn="just"/>
            <a:r>
              <a:rPr lang="it-IT" dirty="0" err="1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Possibly</a:t>
            </a:r>
            <a:r>
              <a:rPr lang="it-IT" dirty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, </a:t>
            </a:r>
            <a:r>
              <a:rPr lang="it-IT" b="1" dirty="0" err="1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evaluation</a:t>
            </a:r>
            <a:r>
              <a:rPr lang="it-IT" b="1" dirty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 </a:t>
            </a:r>
            <a:r>
              <a:rPr lang="it-IT" b="1" dirty="0" err="1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tests</a:t>
            </a:r>
            <a:r>
              <a:rPr lang="it-IT" b="1" dirty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 </a:t>
            </a:r>
            <a:r>
              <a:rPr lang="it-IT" dirty="0" err="1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at</a:t>
            </a:r>
            <a:r>
              <a:rPr lang="it-IT" dirty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 the end of the training </a:t>
            </a:r>
            <a:r>
              <a:rPr lang="it-IT" dirty="0" err="1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modules</a:t>
            </a:r>
            <a:r>
              <a:rPr lang="it-IT" dirty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.</a:t>
            </a:r>
          </a:p>
        </p:txBody>
      </p:sp>
      <p:cxnSp>
        <p:nvCxnSpPr>
          <p:cNvPr id="17" name="Raven povezovalnik 4"/>
          <p:cNvCxnSpPr/>
          <p:nvPr/>
        </p:nvCxnSpPr>
        <p:spPr>
          <a:xfrm>
            <a:off x="838200" y="1988967"/>
            <a:ext cx="1051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96978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 txBox="1">
            <a:spLocks/>
          </p:cNvSpPr>
          <p:nvPr/>
        </p:nvSpPr>
        <p:spPr>
          <a:xfrm>
            <a:off x="838200" y="6415300"/>
            <a:ext cx="4114800" cy="365125"/>
          </a:xfrm>
          <a:prstGeom prst="rect">
            <a:avLst/>
          </a:prstGeom>
        </p:spPr>
        <p:txBody>
          <a:bodyPr/>
          <a:lstStyle>
            <a:defPPr>
              <a:defRPr lang="bg-BG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>
                <a:solidFill>
                  <a:srgbClr val="808080"/>
                </a:solidFill>
              </a:rPr>
              <a:t>Project co-funded by the European Union</a:t>
            </a:r>
            <a:endParaRPr lang="bg-BG" dirty="0">
              <a:solidFill>
                <a:srgbClr val="808080"/>
              </a:solidFill>
            </a:endParaRPr>
          </a:p>
        </p:txBody>
      </p:sp>
      <p:sp>
        <p:nvSpPr>
          <p:cNvPr id="9" name="Pravokotnik 4"/>
          <p:cNvSpPr/>
          <p:nvPr/>
        </p:nvSpPr>
        <p:spPr>
          <a:xfrm>
            <a:off x="838200" y="2240286"/>
            <a:ext cx="10515600" cy="46166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sl-SI" sz="2400" b="1" dirty="0">
                <a:latin typeface="Cambria" panose="02040503050406030204" pitchFamily="18" charset="0"/>
              </a:rPr>
              <a:t>Training material on crowdfunding</a:t>
            </a:r>
          </a:p>
        </p:txBody>
      </p:sp>
      <p:cxnSp>
        <p:nvCxnSpPr>
          <p:cNvPr id="17" name="Raven povezovalnik 4"/>
          <p:cNvCxnSpPr/>
          <p:nvPr/>
        </p:nvCxnSpPr>
        <p:spPr>
          <a:xfrm>
            <a:off x="838200" y="1988967"/>
            <a:ext cx="1051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Kép 9">
            <a:extLst>
              <a:ext uri="{FF2B5EF4-FFF2-40B4-BE49-F238E27FC236}">
                <a16:creationId xmlns:a16="http://schemas.microsoft.com/office/drawing/2014/main" id="{7968EAD9-DBA0-4DB7-8D0E-F208088B91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67775" y="2953269"/>
            <a:ext cx="2486025" cy="666750"/>
          </a:xfrm>
          <a:prstGeom prst="rect">
            <a:avLst/>
          </a:prstGeom>
        </p:spPr>
      </p:pic>
      <p:pic>
        <p:nvPicPr>
          <p:cNvPr id="12" name="Kép 11">
            <a:extLst>
              <a:ext uri="{FF2B5EF4-FFF2-40B4-BE49-F238E27FC236}">
                <a16:creationId xmlns:a16="http://schemas.microsoft.com/office/drawing/2014/main" id="{53418F11-E139-46EA-B053-A978BAC96B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3024418"/>
            <a:ext cx="7245485" cy="515738"/>
          </a:xfrm>
          <a:prstGeom prst="rect">
            <a:avLst/>
          </a:prstGeom>
        </p:spPr>
      </p:pic>
      <p:sp>
        <p:nvSpPr>
          <p:cNvPr id="13" name="Szövegdoboz 12">
            <a:extLst>
              <a:ext uri="{FF2B5EF4-FFF2-40B4-BE49-F238E27FC236}">
                <a16:creationId xmlns:a16="http://schemas.microsoft.com/office/drawing/2014/main" id="{48408F43-42B8-44DA-BB14-2FCA0DB19D96}"/>
              </a:ext>
            </a:extLst>
          </p:cNvPr>
          <p:cNvSpPr txBox="1"/>
          <p:nvPr/>
        </p:nvSpPr>
        <p:spPr>
          <a:xfrm>
            <a:off x="4547681" y="3836184"/>
            <a:ext cx="680611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/>
              <a:t>2 </a:t>
            </a:r>
            <a:r>
              <a:rPr lang="hu-HU" sz="2400" b="1" dirty="0" err="1"/>
              <a:t>learning</a:t>
            </a:r>
            <a:r>
              <a:rPr lang="hu-HU" sz="2400" b="1" dirty="0"/>
              <a:t> </a:t>
            </a:r>
            <a:r>
              <a:rPr lang="hu-HU" sz="2400" b="1" dirty="0" err="1"/>
              <a:t>paths</a:t>
            </a:r>
            <a:r>
              <a:rPr lang="hu-HU" sz="2400" b="1" dirty="0"/>
              <a:t>:</a:t>
            </a:r>
          </a:p>
          <a:p>
            <a:r>
              <a:rPr lang="hu-HU" sz="2400" dirty="0" err="1"/>
              <a:t>Modules</a:t>
            </a:r>
            <a:r>
              <a:rPr lang="hu-HU" sz="2400" dirty="0"/>
              <a:t> 1 – 4: </a:t>
            </a:r>
            <a:r>
              <a:rPr lang="hu-HU" sz="2400" dirty="0" err="1"/>
              <a:t>Crowdfunding</a:t>
            </a:r>
            <a:r>
              <a:rPr lang="hu-HU" sz="2400" dirty="0"/>
              <a:t> </a:t>
            </a:r>
            <a:r>
              <a:rPr lang="hu-HU" sz="2400" dirty="0" err="1"/>
              <a:t>for</a:t>
            </a:r>
            <a:r>
              <a:rPr lang="hu-HU" sz="2400" dirty="0"/>
              <a:t> </a:t>
            </a:r>
            <a:r>
              <a:rPr lang="hu-HU" sz="2400" dirty="0" err="1"/>
              <a:t>Final</a:t>
            </a:r>
            <a:r>
              <a:rPr lang="hu-HU" sz="2400" dirty="0"/>
              <a:t> </a:t>
            </a:r>
            <a:r>
              <a:rPr lang="hu-HU" sz="2400" dirty="0" err="1"/>
              <a:t>Beneficiaries</a:t>
            </a:r>
            <a:endParaRPr lang="hu-HU" sz="2400" dirty="0"/>
          </a:p>
          <a:p>
            <a:r>
              <a:rPr lang="hu-HU" sz="2400" dirty="0" err="1"/>
              <a:t>Modules</a:t>
            </a:r>
            <a:r>
              <a:rPr lang="hu-HU" sz="2400" dirty="0"/>
              <a:t> 1 – 6: </a:t>
            </a:r>
            <a:r>
              <a:rPr lang="hu-HU" sz="2400" dirty="0" err="1"/>
              <a:t>Crowdfunding</a:t>
            </a:r>
            <a:r>
              <a:rPr lang="hu-HU" sz="2400" dirty="0"/>
              <a:t> </a:t>
            </a:r>
            <a:r>
              <a:rPr lang="hu-HU" sz="2400" dirty="0" err="1"/>
              <a:t>for</a:t>
            </a:r>
            <a:r>
              <a:rPr lang="hu-HU" sz="2400" dirty="0"/>
              <a:t> </a:t>
            </a:r>
            <a:r>
              <a:rPr lang="hu-HU" sz="2400" dirty="0" err="1"/>
              <a:t>BSOs</a:t>
            </a:r>
            <a:endParaRPr lang="hu-HU" sz="2400" dirty="0"/>
          </a:p>
          <a:p>
            <a:r>
              <a:rPr lang="hu-HU" sz="2400" dirty="0"/>
              <a:t>+ TU27: </a:t>
            </a:r>
            <a:r>
              <a:rPr lang="hu-HU" sz="2400" dirty="0" err="1"/>
              <a:t>Guide</a:t>
            </a:r>
            <a:r>
              <a:rPr lang="hu-HU" sz="2400" dirty="0"/>
              <a:t> </a:t>
            </a:r>
            <a:r>
              <a:rPr lang="hu-HU" sz="2400" dirty="0" err="1"/>
              <a:t>on</a:t>
            </a:r>
            <a:r>
              <a:rPr lang="hu-HU" sz="2400" dirty="0"/>
              <a:t> </a:t>
            </a:r>
            <a:r>
              <a:rPr lang="hu-HU" sz="2400" dirty="0" err="1"/>
              <a:t>how</a:t>
            </a:r>
            <a:r>
              <a:rPr lang="hu-HU" sz="2400" dirty="0"/>
              <a:t> </a:t>
            </a:r>
            <a:r>
              <a:rPr lang="hu-HU" sz="2400" dirty="0" err="1"/>
              <a:t>to</a:t>
            </a:r>
            <a:r>
              <a:rPr lang="hu-HU" sz="2400" dirty="0"/>
              <a:t> </a:t>
            </a:r>
            <a:r>
              <a:rPr lang="hu-HU" sz="2400" dirty="0" err="1"/>
              <a:t>approach</a:t>
            </a:r>
            <a:r>
              <a:rPr lang="hu-HU" sz="2400" dirty="0"/>
              <a:t> </a:t>
            </a:r>
            <a:r>
              <a:rPr lang="hu-HU" sz="2400" dirty="0" err="1"/>
              <a:t>trainings</a:t>
            </a:r>
            <a:endParaRPr lang="hu-HU" sz="2400" dirty="0"/>
          </a:p>
          <a:p>
            <a:r>
              <a:rPr lang="hu-HU" sz="2400" dirty="0"/>
              <a:t>+ </a:t>
            </a:r>
            <a:r>
              <a:rPr lang="en-US" sz="2400" dirty="0"/>
              <a:t>PowerPoint Presentations per each </a:t>
            </a:r>
            <a:r>
              <a:rPr lang="hu-HU" sz="2400" dirty="0"/>
              <a:t>m</a:t>
            </a:r>
            <a:r>
              <a:rPr lang="en-US" sz="2400" dirty="0" err="1"/>
              <a:t>odule</a:t>
            </a:r>
            <a:endParaRPr lang="hu-HU" sz="2400" dirty="0"/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2516B7B7-3105-4335-AE1B-5CB096E8C9B3}"/>
              </a:ext>
            </a:extLst>
          </p:cNvPr>
          <p:cNvSpPr txBox="1"/>
          <p:nvPr/>
        </p:nvSpPr>
        <p:spPr>
          <a:xfrm>
            <a:off x="838200" y="3862623"/>
            <a:ext cx="27529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hu-HU" sz="2400" b="1" dirty="0"/>
              <a:t>6 </a:t>
            </a:r>
            <a:r>
              <a:rPr lang="hu-HU" sz="2400" b="1" dirty="0" err="1"/>
              <a:t>modules</a:t>
            </a:r>
            <a:endParaRPr lang="hu-HU" sz="2400" b="1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u-HU" sz="2400" b="1" dirty="0"/>
              <a:t>26 </a:t>
            </a:r>
            <a:r>
              <a:rPr lang="hu-HU" sz="2400" b="1" dirty="0" err="1"/>
              <a:t>training</a:t>
            </a:r>
            <a:r>
              <a:rPr lang="hu-HU" sz="2400" b="1" dirty="0"/>
              <a:t> </a:t>
            </a:r>
            <a:r>
              <a:rPr lang="hu-HU" sz="2400" b="1" dirty="0" err="1"/>
              <a:t>units</a:t>
            </a:r>
            <a:endParaRPr lang="hu-HU" sz="2400" b="1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u-HU" sz="2400" b="1" dirty="0"/>
              <a:t>6 </a:t>
            </a:r>
            <a:r>
              <a:rPr lang="hu-HU" sz="2400" b="1" dirty="0" err="1"/>
              <a:t>tests</a:t>
            </a:r>
            <a:endParaRPr lang="hu-HU" sz="2400" b="1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A23FC7D3-4B45-4AD5-98F2-B8F8E82B3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57530"/>
            <a:ext cx="10515600" cy="773006"/>
          </a:xfrm>
        </p:spPr>
        <p:txBody>
          <a:bodyPr>
            <a:normAutofit/>
          </a:bodyPr>
          <a:lstStyle/>
          <a:p>
            <a:pPr algn="just"/>
            <a:r>
              <a:rPr lang="sl-SI" sz="4000" b="1" dirty="0">
                <a:latin typeface="Cambria" panose="02040503050406030204" pitchFamily="18" charset="0"/>
              </a:rPr>
              <a:t>Digital training course</a:t>
            </a:r>
            <a:endParaRPr lang="bg-BG" sz="4000" b="1" i="1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2558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sl-SI" sz="4000" dirty="0">
                <a:latin typeface="Cambria" panose="02040503050406030204" pitchFamily="18" charset="0"/>
              </a:rPr>
              <a:t>WP5 - </a:t>
            </a:r>
            <a:r>
              <a:rPr lang="en-GB" sz="4000" b="1" dirty="0">
                <a:latin typeface="Cambria" panose="02040503050406030204" pitchFamily="18" charset="0"/>
              </a:rPr>
              <a:t>Capacity building</a:t>
            </a:r>
            <a:endParaRPr lang="bg-BG" sz="4000" i="1" dirty="0">
              <a:latin typeface="Cambria" panose="02040503050406030204" pitchFamily="18" charset="0"/>
            </a:endParaRPr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838200" y="6415300"/>
            <a:ext cx="4114800" cy="365125"/>
          </a:xfrm>
          <a:prstGeom prst="rect">
            <a:avLst/>
          </a:prstGeom>
        </p:spPr>
        <p:txBody>
          <a:bodyPr/>
          <a:lstStyle>
            <a:defPPr>
              <a:defRPr lang="bg-BG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>
                <a:solidFill>
                  <a:srgbClr val="808080"/>
                </a:solidFill>
              </a:rPr>
              <a:t>Project co-funded by the European Union</a:t>
            </a:r>
            <a:endParaRPr lang="bg-BG" dirty="0">
              <a:solidFill>
                <a:srgbClr val="808080"/>
              </a:solidFill>
            </a:endParaRPr>
          </a:p>
        </p:txBody>
      </p:sp>
      <p:sp>
        <p:nvSpPr>
          <p:cNvPr id="9" name="Pravokotnik 4"/>
          <p:cNvSpPr/>
          <p:nvPr/>
        </p:nvSpPr>
        <p:spPr>
          <a:xfrm>
            <a:off x="838200" y="2240286"/>
            <a:ext cx="10515600" cy="46166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sl-SI" sz="2400" b="1" dirty="0">
                <a:latin typeface="Cambria" panose="02040503050406030204" pitchFamily="18" charset="0"/>
              </a:rPr>
              <a:t>5.3: </a:t>
            </a:r>
            <a:r>
              <a:rPr lang="sl-SI" sz="2400" b="1" dirty="0" err="1">
                <a:latin typeface="Cambria" panose="02040503050406030204" pitchFamily="18" charset="0"/>
              </a:rPr>
              <a:t>Training</a:t>
            </a:r>
            <a:r>
              <a:rPr lang="sl-SI" sz="2400" b="1" dirty="0">
                <a:latin typeface="Cambria" panose="02040503050406030204" pitchFamily="18" charset="0"/>
              </a:rPr>
              <a:t> material on </a:t>
            </a:r>
            <a:r>
              <a:rPr lang="sl-SI" sz="2400" b="1" dirty="0" err="1">
                <a:latin typeface="Cambria" panose="02040503050406030204" pitchFamily="18" charset="0"/>
              </a:rPr>
              <a:t>crowdfunding</a:t>
            </a:r>
            <a:endParaRPr lang="sl-SI" sz="2400" b="1" dirty="0">
              <a:latin typeface="Cambria" panose="02040503050406030204" pitchFamily="18" charset="0"/>
            </a:endParaRPr>
          </a:p>
        </p:txBody>
      </p:sp>
      <p:cxnSp>
        <p:nvCxnSpPr>
          <p:cNvPr id="17" name="Raven povezovalnik 4"/>
          <p:cNvCxnSpPr/>
          <p:nvPr/>
        </p:nvCxnSpPr>
        <p:spPr>
          <a:xfrm>
            <a:off x="838200" y="1988967"/>
            <a:ext cx="1051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Kép 2">
            <a:extLst>
              <a:ext uri="{FF2B5EF4-FFF2-40B4-BE49-F238E27FC236}">
                <a16:creationId xmlns:a16="http://schemas.microsoft.com/office/drawing/2014/main" id="{8ACF807B-BFB7-4AC0-97AB-773ADDE8CD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95464"/>
            <a:ext cx="12192000" cy="5862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1881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 txBox="1">
            <a:spLocks/>
          </p:cNvSpPr>
          <p:nvPr/>
        </p:nvSpPr>
        <p:spPr>
          <a:xfrm>
            <a:off x="838200" y="6415300"/>
            <a:ext cx="4114800" cy="365125"/>
          </a:xfrm>
          <a:prstGeom prst="rect">
            <a:avLst/>
          </a:prstGeom>
        </p:spPr>
        <p:txBody>
          <a:bodyPr/>
          <a:lstStyle>
            <a:defPPr>
              <a:defRPr lang="bg-BG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>
                <a:solidFill>
                  <a:srgbClr val="808080"/>
                </a:solidFill>
              </a:rPr>
              <a:t>Project co-funded by the European Union</a:t>
            </a:r>
            <a:endParaRPr lang="bg-BG" dirty="0">
              <a:solidFill>
                <a:srgbClr val="808080"/>
              </a:solidFill>
            </a:endParaRPr>
          </a:p>
        </p:txBody>
      </p:sp>
      <p:cxnSp>
        <p:nvCxnSpPr>
          <p:cNvPr id="17" name="Raven povezovalnik 4"/>
          <p:cNvCxnSpPr/>
          <p:nvPr/>
        </p:nvCxnSpPr>
        <p:spPr>
          <a:xfrm>
            <a:off x="838200" y="1988967"/>
            <a:ext cx="1051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6955A441-08EB-40AA-94A5-A69F4643C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57530"/>
            <a:ext cx="10515600" cy="773006"/>
          </a:xfrm>
        </p:spPr>
        <p:txBody>
          <a:bodyPr>
            <a:normAutofit/>
          </a:bodyPr>
          <a:lstStyle/>
          <a:p>
            <a:pPr algn="just"/>
            <a:r>
              <a:rPr lang="sl-SI" sz="4000" b="1" dirty="0">
                <a:latin typeface="Cambria" panose="02040503050406030204" pitchFamily="18" charset="0"/>
              </a:rPr>
              <a:t>Digital training course</a:t>
            </a:r>
            <a:endParaRPr lang="bg-BG" sz="4000" b="1" i="1" dirty="0">
              <a:latin typeface="Cambria" panose="02040503050406030204" pitchFamily="18" charset="0"/>
            </a:endParaRPr>
          </a:p>
        </p:txBody>
      </p:sp>
      <p:graphicFrame>
        <p:nvGraphicFramePr>
          <p:cNvPr id="15" name="Diagram 14">
            <a:extLst>
              <a:ext uri="{FF2B5EF4-FFF2-40B4-BE49-F238E27FC236}">
                <a16:creationId xmlns:a16="http://schemas.microsoft.com/office/drawing/2014/main" id="{4EBC0B53-D7C3-4DBB-9E0C-E7931458BEB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7799321"/>
              </p:ext>
            </p:extLst>
          </p:nvPr>
        </p:nvGraphicFramePr>
        <p:xfrm>
          <a:off x="1994296" y="2127114"/>
          <a:ext cx="8203407" cy="3884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081257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26" y="2377440"/>
            <a:ext cx="10515600" cy="2437752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1200"/>
              </a:spcBef>
              <a:spcAft>
                <a:spcPts val="2400"/>
              </a:spcAft>
              <a:buNone/>
            </a:pPr>
            <a:r>
              <a:rPr lang="sl-SI" sz="4400" b="1" dirty="0">
                <a:latin typeface="Cambria" panose="02040503050406030204" pitchFamily="18" charset="0"/>
              </a:rPr>
              <a:t>Thank you!</a:t>
            </a:r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838200" y="6415300"/>
            <a:ext cx="4114800" cy="365125"/>
          </a:xfrm>
          <a:prstGeom prst="rect">
            <a:avLst/>
          </a:prstGeom>
        </p:spPr>
        <p:txBody>
          <a:bodyPr/>
          <a:lstStyle>
            <a:defPPr>
              <a:defRPr lang="bg-BG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>
                <a:solidFill>
                  <a:srgbClr val="808080"/>
                </a:solidFill>
              </a:rPr>
              <a:t>Project co-funded by the European Union</a:t>
            </a:r>
            <a:endParaRPr lang="bg-BG" dirty="0">
              <a:solidFill>
                <a:srgbClr val="808080"/>
              </a:solidFill>
            </a:endParaRPr>
          </a:p>
        </p:txBody>
      </p:sp>
      <p:sp>
        <p:nvSpPr>
          <p:cNvPr id="4" name="Szövegdoboz 1">
            <a:extLst>
              <a:ext uri="{FF2B5EF4-FFF2-40B4-BE49-F238E27FC236}">
                <a16:creationId xmlns:a16="http://schemas.microsoft.com/office/drawing/2014/main" id="{7FDC9786-7BF6-4349-A133-BD6DF825E2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1401" y="3855565"/>
            <a:ext cx="403225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>
              <a:spcBef>
                <a:spcPts val="400"/>
              </a:spcBef>
              <a:buClr>
                <a:srgbClr val="6B9F25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>
              <a:spcBef>
                <a:spcPts val="400"/>
              </a:spcBef>
              <a:buClr>
                <a:srgbClr val="B26B0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B26B0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B26B0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B26B0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B26B0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2400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www.pbn.hu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2400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robert.nemeth@pbn.hu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hu-HU" altLang="hu-HU" sz="1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190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691</TotalTime>
  <Words>224</Words>
  <Application>Microsoft Office PowerPoint</Application>
  <PresentationFormat>Szélesvásznú</PresentationFormat>
  <Paragraphs>42</Paragraphs>
  <Slides>6</Slides>
  <Notes>6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Cambria</vt:lpstr>
      <vt:lpstr>Wingdings</vt:lpstr>
      <vt:lpstr>Office Theme</vt:lpstr>
      <vt:lpstr>CrowdStream CROWDfunding to mainSTREAM innovation    Digital training course  Pannon Business Network </vt:lpstr>
      <vt:lpstr>Digital training course</vt:lpstr>
      <vt:lpstr>Digital training course</vt:lpstr>
      <vt:lpstr>WP5 - Capacity building</vt:lpstr>
      <vt:lpstr>Digital training course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Todor</dc:creator>
  <cp:lastModifiedBy>Németh Róbert</cp:lastModifiedBy>
  <cp:revision>68</cp:revision>
  <dcterms:created xsi:type="dcterms:W3CDTF">2017-02-01T16:19:06Z</dcterms:created>
  <dcterms:modified xsi:type="dcterms:W3CDTF">2019-05-24T10:18:21Z</dcterms:modified>
</cp:coreProperties>
</file>