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2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6" r:id="rId11"/>
    <p:sldId id="285" r:id="rId12"/>
    <p:sldId id="290" r:id="rId13"/>
    <p:sldId id="288" r:id="rId14"/>
    <p:sldId id="289" r:id="rId15"/>
    <p:sldId id="268" r:id="rId16"/>
    <p:sldId id="291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jaS" initials="T" lastIdx="1" clrIdx="0">
    <p:extLst>
      <p:ext uri="{19B8F6BF-5375-455C-9EA6-DF929625EA0E}">
        <p15:presenceInfo xmlns:p15="http://schemas.microsoft.com/office/powerpoint/2012/main" userId="Tanj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09F"/>
    <a:srgbClr val="00FF00"/>
    <a:srgbClr val="808080"/>
    <a:srgbClr val="66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6473" autoAdjust="0"/>
  </p:normalViewPr>
  <p:slideViewPr>
    <p:cSldViewPr snapToGrid="0">
      <p:cViewPr varScale="1">
        <p:scale>
          <a:sx n="113" d="100"/>
          <a:sy n="113" d="100"/>
        </p:scale>
        <p:origin x="480" y="114"/>
      </p:cViewPr>
      <p:guideLst/>
    </p:cSldViewPr>
  </p:slideViewPr>
  <p:outlineViewPr>
    <p:cViewPr>
      <p:scale>
        <a:sx n="33" d="100"/>
        <a:sy n="33" d="100"/>
      </p:scale>
      <p:origin x="0" y="-36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25" d="100"/>
          <a:sy n="125" d="100"/>
        </p:scale>
        <p:origin x="1266" y="-27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CB6D8-8915-478F-8FE1-7B6B8ADEE925}" type="datetimeFigureOut">
              <a:rPr lang="bg-BG" smtClean="0"/>
              <a:t>26.5.2019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76BF0-232B-47E9-9794-ABDA7E649D7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8364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5B1-9CDB-4177-BFBF-778648DE76BD}" type="datetimeFigureOut">
              <a:rPr lang="bg-BG" smtClean="0"/>
              <a:t>26.5.2019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2B5F0-09DE-4AF9-99FB-C0590593346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523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3048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04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619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65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499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276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5062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73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Increase knowledge and capacity of relevant actors for qualitative </a:t>
            </a:r>
            <a:r>
              <a:rPr lang="en-GB" sz="1200" b="1" dirty="0" err="1" smtClean="0">
                <a:latin typeface="Cambria" panose="02040503050406030204" pitchFamily="18" charset="0"/>
                <a:sym typeface="Wingdings" panose="05000000000000000000" pitchFamily="2" charset="2"/>
              </a:rPr>
              <a:t>CrowdFunding</a:t>
            </a:r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 through a set of innovative training materials</a:t>
            </a:r>
          </a:p>
          <a:p>
            <a:pPr algn="just"/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Increase awareness among SMEs and innovative </a:t>
            </a:r>
            <a:r>
              <a:rPr lang="en-GB" sz="1200" b="1" dirty="0" err="1" smtClean="0">
                <a:latin typeface="Cambria" panose="02040503050406030204" pitchFamily="18" charset="0"/>
                <a:sym typeface="Wingdings" panose="05000000000000000000" pitchFamily="2" charset="2"/>
              </a:rPr>
              <a:t>enteprises</a:t>
            </a:r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 on what is required to deliver a successful campaign</a:t>
            </a:r>
          </a:p>
          <a:p>
            <a:pPr algn="just"/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Reduce wrong expectations on </a:t>
            </a:r>
            <a:r>
              <a:rPr lang="en-GB" sz="1200" b="1" dirty="0" err="1" smtClean="0">
                <a:latin typeface="Cambria" panose="02040503050406030204" pitchFamily="18" charset="0"/>
                <a:sym typeface="Wingdings" panose="05000000000000000000" pitchFamily="2" charset="2"/>
              </a:rPr>
              <a:t>CrowdFunding</a:t>
            </a:r>
            <a:endParaRPr lang="en-GB" sz="1200" b="1" dirty="0" smtClean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algn="just"/>
            <a:r>
              <a:rPr lang="en-GB" sz="1200" b="1" dirty="0" smtClean="0">
                <a:latin typeface="Cambria" panose="02040503050406030204" pitchFamily="18" charset="0"/>
                <a:sym typeface="Wingdings" panose="05000000000000000000" pitchFamily="2" charset="2"/>
              </a:rPr>
              <a:t>Increase public actors and institutions’ competencies for them to support SMEs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130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588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416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783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8651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7390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86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2B5F0-09DE-4AF9-99FB-C05905933463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2911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bg-BG" smtClean="0"/>
              <a:t>Project co-funded by the European Union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2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2000"/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46397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en-US" noProof="0" dirty="0" smtClean="0"/>
              <a:t>Project co-funded by the European Union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215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46397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en-US" noProof="0" dirty="0" smtClean="0"/>
              <a:t>Project co-funded by the European Union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287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57530"/>
            <a:ext cx="10515600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0451"/>
            <a:ext cx="10515600" cy="407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9" y="182674"/>
            <a:ext cx="2160000" cy="785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50651" y="6249346"/>
            <a:ext cx="4317460" cy="365125"/>
          </a:xfrm>
          <a:prstGeom prst="rect">
            <a:avLst/>
          </a:prstGeom>
        </p:spPr>
        <p:txBody>
          <a:bodyPr/>
          <a:lstStyle>
            <a:lvl1pPr>
              <a:defRPr lang="en-GB" sz="1600" smtClean="0">
                <a:solidFill>
                  <a:srgbClr val="808080"/>
                </a:solidFill>
                <a:effectLst/>
              </a:defRPr>
            </a:lvl1pPr>
          </a:lstStyle>
          <a:p>
            <a:r>
              <a:rPr lang="bg-BG" smtClean="0"/>
              <a:t>Project co-funded by the European Union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p.si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7529"/>
            <a:ext cx="10515600" cy="3653621"/>
          </a:xfrm>
        </p:spPr>
        <p:txBody>
          <a:bodyPr>
            <a:normAutofit/>
          </a:bodyPr>
          <a:lstStyle/>
          <a:p>
            <a:pPr algn="ctr"/>
            <a:r>
              <a:rPr lang="de-AT" sz="36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CrowdStream</a:t>
            </a:r>
            <a:r>
              <a:rPr lang="de-AT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de-AT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de-AT" sz="20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CROWDfunding</a:t>
            </a:r>
            <a:r>
              <a:rPr lang="de-AT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de-AT" sz="20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to</a:t>
            </a:r>
            <a:r>
              <a:rPr lang="de-AT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de-AT" sz="20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mainSTREAM</a:t>
            </a:r>
            <a:r>
              <a:rPr lang="de-AT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de-AT" sz="20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innovation</a:t>
            </a:r>
            <a:r>
              <a:rPr lang="sl-SI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sl-SI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sl-SI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sl-SI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sl-SI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sl-SI" sz="20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sl-SI" sz="3200" dirty="0" smtClean="0">
                <a:latin typeface="Cambria" panose="02040503050406030204" pitchFamily="18" charset="0"/>
              </a:rPr>
              <a:t/>
            </a:r>
            <a:br>
              <a:rPr lang="sl-SI" sz="3200" dirty="0" smtClean="0">
                <a:latin typeface="Cambria" panose="02040503050406030204" pitchFamily="18" charset="0"/>
              </a:rPr>
            </a:b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Training and Capacity Building Package</a:t>
            </a:r>
            <a:r>
              <a:rPr lang="sl-SI" sz="3200" b="1" dirty="0">
                <a:latin typeface="Cambria" panose="02040503050406030204" pitchFamily="18" charset="0"/>
              </a:rPr>
              <a:t/>
            </a:r>
            <a:br>
              <a:rPr lang="sl-SI" sz="3200" b="1" dirty="0">
                <a:latin typeface="Cambria" panose="02040503050406030204" pitchFamily="18" charset="0"/>
              </a:rPr>
            </a:br>
            <a:r>
              <a:rPr lang="sl-SI" sz="1200" b="1" dirty="0" smtClean="0">
                <a:latin typeface="Cambria" panose="02040503050406030204" pitchFamily="18" charset="0"/>
              </a:rPr>
              <a:t/>
            </a:r>
            <a:br>
              <a:rPr lang="sl-SI" sz="1200" b="1" dirty="0" smtClean="0">
                <a:latin typeface="Cambria" panose="02040503050406030204" pitchFamily="18" charset="0"/>
              </a:rPr>
            </a:br>
            <a:r>
              <a:rPr lang="sl-SI" sz="2700" b="1" dirty="0" err="1" smtClean="0">
                <a:latin typeface="Cambria" panose="02040503050406030204" pitchFamily="18" charset="0"/>
              </a:rPr>
              <a:t>Styrian</a:t>
            </a:r>
            <a:r>
              <a:rPr lang="sl-SI" sz="2700" b="1" dirty="0" smtClean="0">
                <a:latin typeface="Cambria" panose="02040503050406030204" pitchFamily="18" charset="0"/>
              </a:rPr>
              <a:t> </a:t>
            </a:r>
            <a:r>
              <a:rPr lang="sl-SI" sz="2700" b="1" dirty="0" err="1">
                <a:latin typeface="Cambria" panose="02040503050406030204" pitchFamily="18" charset="0"/>
              </a:rPr>
              <a:t>Technology</a:t>
            </a:r>
            <a:r>
              <a:rPr lang="sl-SI" sz="2700" b="1" dirty="0">
                <a:latin typeface="Cambria" panose="02040503050406030204" pitchFamily="18" charset="0"/>
              </a:rPr>
              <a:t> Park</a:t>
            </a:r>
            <a:r>
              <a:rPr lang="sl-SI" sz="3200" b="1" dirty="0">
                <a:latin typeface="Cambria" panose="02040503050406030204" pitchFamily="18" charset="0"/>
              </a:rPr>
              <a:t/>
            </a:r>
            <a:br>
              <a:rPr lang="sl-SI" sz="3200" b="1" dirty="0">
                <a:latin typeface="Cambria" panose="02040503050406030204" pitchFamily="18" charset="0"/>
              </a:rPr>
            </a:br>
            <a:endParaRPr lang="bg-BG" sz="32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71415"/>
            <a:ext cx="10515600" cy="16180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2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GB" sz="1800" b="1" dirty="0" smtClean="0">
                <a:latin typeface="Cambria" panose="02040503050406030204" pitchFamily="18" charset="0"/>
              </a:rPr>
              <a:t>Varna, Bulgaria </a:t>
            </a:r>
            <a:r>
              <a:rPr lang="sl-SI" sz="1800" b="1" dirty="0" smtClean="0">
                <a:latin typeface="Cambria" panose="02040503050406030204" pitchFamily="18" charset="0"/>
              </a:rPr>
              <a:t>| </a:t>
            </a:r>
            <a:r>
              <a:rPr lang="en-GB" sz="1800" b="1" dirty="0" smtClean="0">
                <a:latin typeface="Cambria" panose="02040503050406030204" pitchFamily="18" charset="0"/>
              </a:rPr>
              <a:t>May</a:t>
            </a:r>
            <a:r>
              <a:rPr lang="it-IT" sz="1800" b="1" dirty="0" smtClean="0">
                <a:latin typeface="Cambria" panose="02040503050406030204" pitchFamily="18" charset="0"/>
              </a:rPr>
              <a:t> </a:t>
            </a:r>
            <a:r>
              <a:rPr lang="en-GB" sz="1800" b="1" dirty="0" smtClean="0">
                <a:latin typeface="Cambria" panose="02040503050406030204" pitchFamily="18" charset="0"/>
              </a:rPr>
              <a:t>28</a:t>
            </a:r>
            <a:r>
              <a:rPr lang="en-US" sz="1800" b="1" dirty="0" smtClean="0">
                <a:latin typeface="Cambria" panose="02040503050406030204" pitchFamily="18" charset="0"/>
              </a:rPr>
              <a:t>, 201</a:t>
            </a:r>
            <a:r>
              <a:rPr lang="en-GB" sz="1800" b="1" dirty="0" smtClean="0">
                <a:latin typeface="Cambria" panose="02040503050406030204" pitchFamily="18" charset="0"/>
              </a:rPr>
              <a:t>9</a:t>
            </a:r>
            <a:endParaRPr lang="bg-BG" sz="1800" b="1" dirty="0">
              <a:latin typeface="Cambria" panose="02040503050406030204" pitchFamily="18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CROWDSTREAM TRAINING GUIDE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844616" y="2379013"/>
            <a:ext cx="1859831" cy="66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latin typeface="Cambria" panose="02040503050406030204" pitchFamily="18" charset="0"/>
              </a:rPr>
              <a:t>130 PAGES</a:t>
            </a:r>
          </a:p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AVAILABLE IN: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0430932" y="3492618"/>
            <a:ext cx="719667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latin typeface="Cambria" panose="02040503050406030204" pitchFamily="18" charset="0"/>
              </a:rPr>
              <a:t>PDF</a:t>
            </a:r>
            <a:endParaRPr lang="bg-BG" sz="1800" b="1" i="1" dirty="0">
              <a:latin typeface="Cambria" panose="020405030504060302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827677" y="3852206"/>
            <a:ext cx="1859831" cy="33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FORMAT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033003" y="4436542"/>
            <a:ext cx="14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10266522" y="4787728"/>
            <a:ext cx="1015999" cy="64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latin typeface="Cambria" panose="02040503050406030204" pitchFamily="18" charset="0"/>
              </a:rPr>
              <a:t>POWER</a:t>
            </a:r>
          </a:p>
          <a:p>
            <a:pPr algn="ctr"/>
            <a:r>
              <a:rPr lang="en-GB" sz="1800" b="1" dirty="0" smtClean="0">
                <a:latin typeface="Cambria" panose="02040503050406030204" pitchFamily="18" charset="0"/>
              </a:rPr>
              <a:t>POINT</a:t>
            </a:r>
            <a:endParaRPr lang="bg-BG" sz="1800" b="1" i="1" dirty="0">
              <a:latin typeface="Cambria" panose="020405030504060302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844607" y="5325409"/>
            <a:ext cx="1859831" cy="66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VERSION FOR TRAININGS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9694318" y="6239945"/>
            <a:ext cx="21844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" y="2082042"/>
            <a:ext cx="2956313" cy="41817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18" y="2082042"/>
            <a:ext cx="2947771" cy="41817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72" y="2082043"/>
            <a:ext cx="2947772" cy="41817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9" name="Straight Connector 18"/>
          <p:cNvCxnSpPr/>
          <p:nvPr/>
        </p:nvCxnSpPr>
        <p:spPr>
          <a:xfrm>
            <a:off x="9702782" y="2091266"/>
            <a:ext cx="21844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024538" y="3318937"/>
            <a:ext cx="14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mbria" panose="02040503050406030204" pitchFamily="18" charset="0"/>
              </a:rPr>
              <a:t>SMEs &amp; INNOVATIVE ENTERPRISES TRAININGS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75"/>
            <a:ext cx="12191999" cy="35242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960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72027" y="4547772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09680" y="4655142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180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SMEs and Innovative Enterprises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1" y="3754971"/>
            <a:ext cx="6096001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OUR GOAL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96000" y="3756133"/>
            <a:ext cx="6095999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ACHIEVED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35" y="2422100"/>
            <a:ext cx="1625397" cy="1625397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778112" y="4547774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21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07304" y="4638210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280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SMEs and Innovative Enterprises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58" y="2696357"/>
            <a:ext cx="1076881" cy="10768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2" t="15535" b="14696"/>
          <a:stretch/>
        </p:blipFill>
        <p:spPr>
          <a:xfrm>
            <a:off x="6040684" y="2387600"/>
            <a:ext cx="6151315" cy="35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mbria" panose="02040503050406030204" pitchFamily="18" charset="0"/>
              </a:rPr>
              <a:t>SMEs &amp; INNOVATIVE ENTERPRISES TRAININGS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75"/>
            <a:ext cx="12191999" cy="35242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960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72027" y="4547772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09680" y="4655142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180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SMEs and Innovative Enterprises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1" y="3754971"/>
            <a:ext cx="6096001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OUR GOAL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096000" y="3756133"/>
            <a:ext cx="6095999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ACHIEVED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35" y="2422100"/>
            <a:ext cx="1625397" cy="1625397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778112" y="4547774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21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907304" y="4638210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280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SMEs and Innovative Enterprises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58" y="2696357"/>
            <a:ext cx="1076881" cy="1076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5606" r="277" b="8207"/>
          <a:stretch/>
        </p:blipFill>
        <p:spPr>
          <a:xfrm>
            <a:off x="-16935" y="2390775"/>
            <a:ext cx="6134489" cy="3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BSOs TRAININGS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75"/>
            <a:ext cx="12191999" cy="352425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960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-1" y="3754971"/>
            <a:ext cx="6096001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OUR GOAL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96000" y="3756133"/>
            <a:ext cx="6095999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ACHIEVED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35" y="2422100"/>
            <a:ext cx="1625397" cy="162539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778112" y="4547774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19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907304" y="4638210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143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BSOs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58" y="2696357"/>
            <a:ext cx="1076881" cy="1076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2" t="19089" r="-1" b="28910"/>
          <a:stretch/>
        </p:blipFill>
        <p:spPr>
          <a:xfrm>
            <a:off x="6083300" y="2390775"/>
            <a:ext cx="6108698" cy="354638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72027" y="4547772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09680" y="4655142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100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en-GB" sz="1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BSOs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Officers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BSOs TRAININGS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75"/>
            <a:ext cx="12191999" cy="352425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960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0" y="4547772"/>
            <a:ext cx="6036733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" y="3754971"/>
            <a:ext cx="6096001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OUR GOAL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96000" y="3756133"/>
            <a:ext cx="6095999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ACHIEVED</a:t>
            </a:r>
            <a:endParaRPr lang="bg-BG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35" y="2422100"/>
            <a:ext cx="1625397" cy="162539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778112" y="4547774"/>
            <a:ext cx="2290764" cy="101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19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Sessions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907304" y="4638210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143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Trained </a:t>
            </a:r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BSOs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Officers</a:t>
            </a:r>
            <a:endParaRPr lang="en-GB" sz="1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58" y="2696357"/>
            <a:ext cx="1076881" cy="1076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3671" r="4823"/>
          <a:stretch/>
        </p:blipFill>
        <p:spPr>
          <a:xfrm>
            <a:off x="0" y="2390776"/>
            <a:ext cx="6112933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SUSTAINABILITY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10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567267" y="3823758"/>
            <a:ext cx="4047066" cy="2243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Based on the identified interests of both target groups, trainings shall continue after the end of the </a:t>
            </a:r>
            <a:r>
              <a:rPr lang="en-GB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CrowdStream</a:t>
            </a:r>
            <a:r>
              <a:rPr lang="en-GB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project.</a:t>
            </a:r>
            <a:endParaRPr lang="bg-BG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24084" r="12862" b="14621"/>
          <a:stretch/>
        </p:blipFill>
        <p:spPr>
          <a:xfrm>
            <a:off x="5037661" y="2390775"/>
            <a:ext cx="6527800" cy="3524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52" y="2387703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2377439"/>
            <a:ext cx="10515600" cy="281686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spcAft>
                <a:spcPts val="2400"/>
              </a:spcAft>
              <a:buNone/>
            </a:pPr>
            <a:r>
              <a:rPr lang="sl-SI" sz="4400" b="1" dirty="0" err="1" smtClean="0">
                <a:latin typeface="Cambria" panose="02040503050406030204" pitchFamily="18" charset="0"/>
              </a:rPr>
              <a:t>Thank</a:t>
            </a:r>
            <a:r>
              <a:rPr lang="sl-SI" sz="4400" b="1" dirty="0" smtClean="0">
                <a:latin typeface="Cambria" panose="02040503050406030204" pitchFamily="18" charset="0"/>
              </a:rPr>
              <a:t> </a:t>
            </a:r>
            <a:r>
              <a:rPr lang="sl-SI" sz="4400" b="1" dirty="0" err="1" smtClean="0">
                <a:latin typeface="Cambria" panose="02040503050406030204" pitchFamily="18" charset="0"/>
              </a:rPr>
              <a:t>you</a:t>
            </a:r>
            <a:r>
              <a:rPr lang="sl-SI" sz="4400" b="1" dirty="0" smtClean="0">
                <a:latin typeface="Cambria" panose="02040503050406030204" pitchFamily="18" charset="0"/>
              </a:rPr>
              <a:t>!</a:t>
            </a:r>
          </a:p>
          <a:p>
            <a:pPr marL="0" indent="0" algn="ctr">
              <a:spcAft>
                <a:spcPts val="1200"/>
              </a:spcAft>
              <a:buNone/>
            </a:pPr>
            <a:endParaRPr lang="en-GB" sz="2400" dirty="0" smtClean="0">
              <a:latin typeface="Cambria" panose="02040503050406030204" pitchFamily="18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endParaRPr lang="en-GB" sz="2400" dirty="0">
              <a:latin typeface="Cambria" panose="02040503050406030204" pitchFamily="18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en-GB" sz="2400" dirty="0" smtClean="0">
                <a:latin typeface="Cambria" panose="02040503050406030204" pitchFamily="18" charset="0"/>
                <a:hlinkClick r:id="rId3"/>
              </a:rPr>
              <a:t>www.stp.si</a:t>
            </a:r>
            <a:r>
              <a:rPr lang="en-GB" sz="2400" dirty="0" smtClean="0">
                <a:latin typeface="Cambria" panose="02040503050406030204" pitchFamily="18" charset="0"/>
              </a:rPr>
              <a:t> </a:t>
            </a:r>
            <a:r>
              <a:rPr lang="it-IT" sz="2400" dirty="0" smtClean="0">
                <a:latin typeface="Cambria" panose="02040503050406030204" pitchFamily="18" charset="0"/>
              </a:rPr>
              <a:t>| </a:t>
            </a:r>
            <a:r>
              <a:rPr lang="en-GB" sz="2400" dirty="0" smtClean="0">
                <a:latin typeface="Cambria" panose="02040503050406030204" pitchFamily="18" charset="0"/>
              </a:rPr>
              <a:t>info@stp.si</a:t>
            </a:r>
            <a:endParaRPr lang="sl-SI" sz="2400" dirty="0" smtClean="0">
              <a:latin typeface="Cambria" panose="02040503050406030204" pitchFamily="18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92" y="3460386"/>
            <a:ext cx="4250267" cy="8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775"/>
            <a:ext cx="12191999" cy="352425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OBJECTIVES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16" name="Raven povezovalnik 4"/>
          <p:cNvCxnSpPr/>
          <p:nvPr/>
        </p:nvCxnSpPr>
        <p:spPr>
          <a:xfrm>
            <a:off x="4648200" y="1903242"/>
            <a:ext cx="291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575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24975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0" y="2714625"/>
            <a:ext cx="0" cy="288607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1" y="3019427"/>
            <a:ext cx="812699" cy="812699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33363" y="4088769"/>
            <a:ext cx="2290764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Increase knowledge and capacity of relevant actors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4859465"/>
            <a:ext cx="2857500" cy="32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f</a:t>
            </a:r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or a qualitative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CrowdFunding</a:t>
            </a:r>
            <a:endParaRPr lang="bg-BG" sz="1200" i="1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77" y="3069543"/>
            <a:ext cx="679348" cy="679348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167062" y="4088769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Increase awareness among SMEs and Innovative Enterprises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67050" y="4859465"/>
            <a:ext cx="2857500" cy="32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on requirements for a successful campaign</a:t>
            </a:r>
            <a:endParaRPr lang="bg-BG" sz="1200" i="1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1" y="3019427"/>
            <a:ext cx="800099" cy="800099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373762" y="4088769"/>
            <a:ext cx="2624137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Reduce wrong expectations on </a:t>
            </a:r>
            <a:r>
              <a:rPr lang="en-GB" sz="18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CrowdFunding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00" y="3019427"/>
            <a:ext cx="812699" cy="812699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9567862" y="4088769"/>
            <a:ext cx="2290764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Increase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public actors competencies</a:t>
            </a:r>
            <a:endParaRPr lang="bg-BG" sz="1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334499" y="4859465"/>
            <a:ext cx="2857500" cy="32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for them to support SMEs</a:t>
            </a:r>
            <a:endParaRPr lang="bg-BG" sz="1200" i="1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TIMELINE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4857750" y="1903242"/>
            <a:ext cx="25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29375" y="2675971"/>
            <a:ext cx="5248275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latin typeface="Cambria" panose="02040503050406030204" pitchFamily="18" charset="0"/>
              </a:rPr>
              <a:t>TRAINING CURRICULA DEVELOPMENT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29375" y="2447371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latin typeface="Cambria" panose="02040503050406030204" pitchFamily="18" charset="0"/>
              </a:rPr>
              <a:t>March, 2018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29375" y="3434412"/>
            <a:ext cx="5248275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Curricula and presentations, the basis to train start-ups and social enterprises</a:t>
            </a:r>
            <a:endParaRPr lang="bg-BG" sz="1800" i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0525" y="4399996"/>
            <a:ext cx="5248275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 smtClean="0">
                <a:latin typeface="Cambria" panose="02040503050406030204" pitchFamily="18" charset="0"/>
              </a:rPr>
              <a:t>TRAINING CURRICULA FINALISATION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90525" y="4171396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ambria" panose="02040503050406030204" pitchFamily="18" charset="0"/>
              </a:rPr>
              <a:t>August, 2018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6701" y="5158437"/>
            <a:ext cx="5372100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Consolidated </a:t>
            </a:r>
            <a:r>
              <a:rPr lang="en-GB" sz="17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CrowdStream</a:t>
            </a:r>
            <a:r>
              <a:rPr lang="en-GB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Training Guide</a:t>
            </a:r>
          </a:p>
          <a:p>
            <a:pPr algn="r"/>
            <a:r>
              <a:rPr lang="en-GB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Basic and Advanced levels, 6 Modules, 27 Training Units</a:t>
            </a:r>
            <a:endParaRPr lang="bg-BG" sz="17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2462569"/>
            <a:ext cx="561623" cy="561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4207237"/>
            <a:ext cx="561623" cy="561623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4" idx="2"/>
          </p:cNvCxnSpPr>
          <p:nvPr/>
        </p:nvCxnSpPr>
        <p:spPr>
          <a:xfrm>
            <a:off x="6096000" y="3024192"/>
            <a:ext cx="0" cy="11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0" y="4759012"/>
            <a:ext cx="0" cy="20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44" y="2559723"/>
            <a:ext cx="361912" cy="3619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44" y="4302798"/>
            <a:ext cx="361912" cy="3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TIMELINE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4857750" y="1903242"/>
            <a:ext cx="25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750" y="2675971"/>
            <a:ext cx="5248275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 smtClean="0">
                <a:latin typeface="Cambria" panose="02040503050406030204" pitchFamily="18" charset="0"/>
              </a:rPr>
              <a:t>SMEs &amp; INNOVATIVE ENTERPRISES TRAININGS START OFF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5750" y="2447371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ambria" panose="02040503050406030204" pitchFamily="18" charset="0"/>
              </a:rPr>
              <a:t>September, 2018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3434412"/>
            <a:ext cx="5248275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Boosting the development of small companies through new tactics on alternative financing</a:t>
            </a:r>
            <a:endParaRPr lang="bg-BG" sz="1800" i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86550" y="4457146"/>
            <a:ext cx="5248275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latin typeface="Cambria" panose="02040503050406030204" pitchFamily="18" charset="0"/>
              </a:rPr>
              <a:t>BSOs TRAININGS START OFF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6550" y="4228546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latin typeface="Cambria" panose="02040503050406030204" pitchFamily="18" charset="0"/>
              </a:rPr>
              <a:t>October, 2018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15126" y="4929837"/>
            <a:ext cx="5372100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Training public actors on developing, implementing and capitalising support services for SMEs</a:t>
            </a:r>
            <a:endParaRPr lang="bg-BG" sz="17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2462569"/>
            <a:ext cx="561623" cy="561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4207237"/>
            <a:ext cx="561623" cy="561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41" y="4286249"/>
            <a:ext cx="361797" cy="36179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4" idx="2"/>
          </p:cNvCxnSpPr>
          <p:nvPr/>
        </p:nvCxnSpPr>
        <p:spPr>
          <a:xfrm>
            <a:off x="6096000" y="3024192"/>
            <a:ext cx="0" cy="11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0" y="4759012"/>
            <a:ext cx="0" cy="2088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56" y="2481123"/>
            <a:ext cx="476156" cy="4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TIMELINE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4857750" y="1903242"/>
            <a:ext cx="25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2462569"/>
            <a:ext cx="561623" cy="561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5940787"/>
            <a:ext cx="561623" cy="561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94" y="6065550"/>
            <a:ext cx="308903" cy="308903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4" idx="2"/>
          </p:cNvCxnSpPr>
          <p:nvPr/>
        </p:nvCxnSpPr>
        <p:spPr>
          <a:xfrm>
            <a:off x="6096000" y="3024192"/>
            <a:ext cx="0" cy="864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13" y="2588419"/>
            <a:ext cx="308903" cy="308903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705601" y="2723596"/>
            <a:ext cx="5248275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latin typeface="Cambria" panose="02040503050406030204" pitchFamily="18" charset="0"/>
              </a:rPr>
              <a:t>DIGITAL TRAINING MATERIALS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705601" y="2494996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latin typeface="Cambria" panose="02040503050406030204" pitchFamily="18" charset="0"/>
              </a:rPr>
              <a:t>January, 2019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705601" y="3196287"/>
            <a:ext cx="5372100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Developing a set a digital training materials designed especially for business support organisations</a:t>
            </a:r>
            <a:endParaRPr lang="bg-BG" sz="17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85750" y="4171396"/>
            <a:ext cx="5248275" cy="77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 smtClean="0">
                <a:latin typeface="Cambria" panose="02040503050406030204" pitchFamily="18" charset="0"/>
              </a:rPr>
              <a:t>DIGITAL CROWDSTREAM PLATFORM RELEASE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85750" y="3942796"/>
            <a:ext cx="5248275" cy="314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latin typeface="Cambria" panose="02040503050406030204" pitchFamily="18" charset="0"/>
              </a:rPr>
              <a:t>May, 2019</a:t>
            </a:r>
            <a:endParaRPr lang="bg-BG" sz="1800" i="1" dirty="0">
              <a:latin typeface="Cambria" panose="0204050305040603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28600" y="4929837"/>
            <a:ext cx="5248275" cy="50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Public release of the digital training materials and educational Moodle platform</a:t>
            </a:r>
            <a:endParaRPr lang="bg-BG" sz="1800" i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88" y="3900064"/>
            <a:ext cx="561623" cy="561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94" y="3967164"/>
            <a:ext cx="411624" cy="41162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6096000" y="4467233"/>
            <a:ext cx="0" cy="1476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TRAINING CURRICULA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974667" y="2353740"/>
            <a:ext cx="21844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9809812" y="2391957"/>
            <a:ext cx="514110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latin typeface="Cambria" panose="02040503050406030204" pitchFamily="18" charset="0"/>
              </a:rPr>
              <a:t>6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33418" y="2793879"/>
            <a:ext cx="1859831" cy="66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2400" dirty="0" smtClean="0">
                <a:latin typeface="Cambria" panose="02040503050406030204" pitchFamily="18" charset="0"/>
              </a:rPr>
              <a:t>MODULES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9792873" y="3636557"/>
            <a:ext cx="514110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latin typeface="Cambria" panose="02040503050406030204" pitchFamily="18" charset="0"/>
              </a:rPr>
              <a:t>27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116479" y="4038479"/>
            <a:ext cx="1859831" cy="66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TRAINING </a:t>
            </a:r>
          </a:p>
          <a:p>
            <a:pPr algn="ctr"/>
            <a:r>
              <a:rPr lang="en-GB" sz="2400" dirty="0" smtClean="0">
                <a:latin typeface="Cambria" panose="02040503050406030204" pitchFamily="18" charset="0"/>
              </a:rPr>
              <a:t>UNITS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9321805" y="4817543"/>
            <a:ext cx="14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9809803" y="4855760"/>
            <a:ext cx="514110" cy="44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 smtClean="0">
                <a:latin typeface="Cambria" panose="02040503050406030204" pitchFamily="18" charset="0"/>
              </a:rPr>
              <a:t>3</a:t>
            </a:r>
            <a:endParaRPr lang="bg-BG" sz="2400" b="1" i="1" dirty="0">
              <a:latin typeface="Cambria" panose="020405030504060302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133409" y="5257682"/>
            <a:ext cx="1859831" cy="66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dirty="0" smtClean="0">
                <a:latin typeface="Cambria" panose="02040503050406030204" pitchFamily="18" charset="0"/>
              </a:rPr>
              <a:t>LEVELS OF </a:t>
            </a:r>
          </a:p>
          <a:p>
            <a:pPr algn="ctr"/>
            <a:r>
              <a:rPr lang="en-GB" sz="2400" dirty="0" smtClean="0">
                <a:latin typeface="Cambria" panose="02040503050406030204" pitchFamily="18" charset="0"/>
              </a:rPr>
              <a:t>PROGRESS</a:t>
            </a:r>
            <a:endParaRPr lang="bg-BG" sz="2400" i="1" dirty="0">
              <a:latin typeface="Cambria" panose="020405030504060302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983120" y="6019810"/>
            <a:ext cx="21844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321799" y="3598294"/>
            <a:ext cx="14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54" y="2260603"/>
            <a:ext cx="7171267" cy="38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BASIC BENEFICIARIES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2303640"/>
            <a:ext cx="9338734" cy="22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893" y="2258939"/>
            <a:ext cx="7368418" cy="40062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ADVANCED BENEFICIARIES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7530"/>
            <a:ext cx="12192000" cy="77300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 smtClean="0">
                <a:latin typeface="Cambria" panose="02040503050406030204" pitchFamily="18" charset="0"/>
              </a:rPr>
              <a:t>BSOs</a:t>
            </a:r>
            <a:endParaRPr lang="bg-BG" sz="4000" b="1" i="1" dirty="0">
              <a:latin typeface="Cambria" panose="02040503050406030204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3470910" y="1903242"/>
            <a:ext cx="52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/>
          <p:cNvSpPr txBox="1">
            <a:spLocks/>
          </p:cNvSpPr>
          <p:nvPr/>
        </p:nvSpPr>
        <p:spPr>
          <a:xfrm>
            <a:off x="838200" y="64153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bg-BG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808080"/>
                </a:solidFill>
              </a:rPr>
              <a:t>Project co-funded by the European Union</a:t>
            </a:r>
            <a:endParaRPr lang="bg-BG" dirty="0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18" y="2173914"/>
            <a:ext cx="7446784" cy="40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477</Words>
  <Application>Microsoft Office PowerPoint</Application>
  <PresentationFormat>Widescreen</PresentationFormat>
  <Paragraphs>149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CrowdStream CROWDfunding to mainSTREAM innovation    Training and Capacity Building Package  Styrian Technology Park </vt:lpstr>
      <vt:lpstr>OBJECTIVES</vt:lpstr>
      <vt:lpstr>TIMELINE</vt:lpstr>
      <vt:lpstr>TIMELINE</vt:lpstr>
      <vt:lpstr>TIMELINE</vt:lpstr>
      <vt:lpstr>TRAINING CURRICULA</vt:lpstr>
      <vt:lpstr>BASIC BENEFICIARIES</vt:lpstr>
      <vt:lpstr>ADVANCED BENEFICIARIES</vt:lpstr>
      <vt:lpstr>BSOs</vt:lpstr>
      <vt:lpstr>CROWDSTREAM TRAINING GUIDE</vt:lpstr>
      <vt:lpstr>SMEs &amp; INNOVATIVE ENTERPRISES TRAININGS</vt:lpstr>
      <vt:lpstr>SMEs &amp; INNOVATIVE ENTERPRISES TRAININGS</vt:lpstr>
      <vt:lpstr>BSOs TRAININGS</vt:lpstr>
      <vt:lpstr>BSOs TRAININGS</vt:lpstr>
      <vt:lpstr>SUSTAINABILITY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Todor</dc:creator>
  <cp:lastModifiedBy>Stefano Guardati</cp:lastModifiedBy>
  <cp:revision>101</cp:revision>
  <dcterms:created xsi:type="dcterms:W3CDTF">2017-02-01T16:19:06Z</dcterms:created>
  <dcterms:modified xsi:type="dcterms:W3CDTF">2019-05-26T19:22:28Z</dcterms:modified>
</cp:coreProperties>
</file>