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1" r:id="rId2"/>
    <p:sldId id="366" r:id="rId3"/>
    <p:sldId id="276" r:id="rId4"/>
    <p:sldId id="340" r:id="rId5"/>
    <p:sldId id="275" r:id="rId6"/>
    <p:sldId id="365" r:id="rId7"/>
    <p:sldId id="371" r:id="rId8"/>
    <p:sldId id="373" r:id="rId9"/>
    <p:sldId id="374" r:id="rId10"/>
    <p:sldId id="375" r:id="rId11"/>
    <p:sldId id="339" r:id="rId12"/>
    <p:sldId id="370" r:id="rId13"/>
    <p:sldId id="25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2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2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commons.wikimedia.org/wiki/File:Exterior_Light_Shelves_-_Green_Office_Building,_Denver_Colorado.jpg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://commons.wikimedia.org/wiki/file:centrifugal_pump.sv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flickr.com/photos/elsie/5229360158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reative-commons-images.com/handwriting/p/policy.html" TargetMode="External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commons.wikimedia.org/wiki/File:Exterior_Light_Shelves_-_Green_Office_Building,_Denver_Colorado.jpg" TargetMode="External"/><Relationship Id="rId1" Type="http://schemas.openxmlformats.org/officeDocument/2006/relationships/image" Target="../media/image9.jpeg"/><Relationship Id="rId6" Type="http://schemas.openxmlformats.org/officeDocument/2006/relationships/hyperlink" Target="http://commons.wikimedia.org/wiki/file:centrifugal_pump.svg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flickr.com/photos/elsie/5229360158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creative-commons-images.com/handwriting/p/policy.html" TargetMode="External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2F0DE-B3CC-4811-B97E-E5B351CC114C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B88535A-CDF6-4A6D-AD6C-1BEB998DB68C}">
      <dgm:prSet phldrT="[Text]" custT="1"/>
      <dgm:spPr/>
      <dgm:t>
        <a:bodyPr tIns="0" bIns="0"/>
        <a:lstStyle/>
        <a:p>
          <a:pPr marL="0" indent="0"/>
          <a:r>
            <a:rPr lang="de-AT" sz="1900" b="1" dirty="0"/>
            <a:t>Crowdfunding/-</a:t>
          </a:r>
          <a:r>
            <a:rPr lang="de-AT" sz="1900" b="1" dirty="0" err="1"/>
            <a:t>investing</a:t>
          </a:r>
          <a:endParaRPr lang="en-GB" sz="1900" b="1" dirty="0"/>
        </a:p>
      </dgm:t>
    </dgm:pt>
    <dgm:pt modelId="{402C8E37-D291-4191-AA81-6391A060D05E}" type="parTrans" cxnId="{6124940D-60A3-41F6-B2DD-C95013E47A54}">
      <dgm:prSet/>
      <dgm:spPr/>
      <dgm:t>
        <a:bodyPr/>
        <a:lstStyle/>
        <a:p>
          <a:endParaRPr lang="en-GB"/>
        </a:p>
      </dgm:t>
    </dgm:pt>
    <dgm:pt modelId="{8D35A25B-1305-4613-985C-5C36BC1B929D}" type="sibTrans" cxnId="{6124940D-60A3-41F6-B2DD-C95013E47A5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GB"/>
        </a:p>
      </dgm:t>
    </dgm:pt>
    <dgm:pt modelId="{F6DECA57-9451-4322-8D5B-944862AEFDB2}">
      <dgm:prSet phldrT="[Text]" custT="1"/>
      <dgm:spPr/>
      <dgm:t>
        <a:bodyPr/>
        <a:lstStyle/>
        <a:p>
          <a:r>
            <a:rPr lang="de-AT" sz="2000" b="1" dirty="0"/>
            <a:t>Equipment Leasing</a:t>
          </a:r>
          <a:endParaRPr lang="en-GB" sz="2000" b="1" dirty="0"/>
        </a:p>
      </dgm:t>
    </dgm:pt>
    <dgm:pt modelId="{1F2FCEB9-C188-40D9-B0C8-A2E16DA32DE4}" type="parTrans" cxnId="{56894967-B592-4A20-89A6-A7E682E9DBD8}">
      <dgm:prSet/>
      <dgm:spPr/>
      <dgm:t>
        <a:bodyPr/>
        <a:lstStyle/>
        <a:p>
          <a:endParaRPr lang="en-GB"/>
        </a:p>
      </dgm:t>
    </dgm:pt>
    <dgm:pt modelId="{0CEC7F9B-6375-476F-B88E-B4C66AC7ED4F}" type="sibTrans" cxnId="{56894967-B592-4A20-89A6-A7E682E9DBD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7000" r="-27000"/>
          </a:stretch>
        </a:blipFill>
      </dgm:spPr>
      <dgm:t>
        <a:bodyPr/>
        <a:lstStyle/>
        <a:p>
          <a:endParaRPr lang="en-GB"/>
        </a:p>
      </dgm:t>
    </dgm:pt>
    <dgm:pt modelId="{19CDDF9A-95F3-4AAF-8CBE-94709367EFAF}">
      <dgm:prSet phldrT="[Text]" custT="1"/>
      <dgm:spPr/>
      <dgm:t>
        <a:bodyPr/>
        <a:lstStyle/>
        <a:p>
          <a:r>
            <a:rPr lang="de-AT" sz="2000" b="1" dirty="0"/>
            <a:t>Energy </a:t>
          </a:r>
          <a:r>
            <a:rPr lang="de-AT" sz="2000" b="1" dirty="0" err="1"/>
            <a:t>performance</a:t>
          </a:r>
          <a:r>
            <a:rPr lang="de-AT" sz="2000" b="1" dirty="0"/>
            <a:t> </a:t>
          </a:r>
          <a:r>
            <a:rPr lang="de-AT" sz="2000" b="1" dirty="0" err="1"/>
            <a:t>contracting</a:t>
          </a:r>
          <a:endParaRPr lang="en-GB" sz="2000" b="1" dirty="0"/>
        </a:p>
      </dgm:t>
    </dgm:pt>
    <dgm:pt modelId="{B8C65FF0-D975-4165-A24C-55604F2A7EDB}" type="parTrans" cxnId="{EF7827B1-94C0-4FA7-8338-0D279505FD7B}">
      <dgm:prSet/>
      <dgm:spPr/>
      <dgm:t>
        <a:bodyPr/>
        <a:lstStyle/>
        <a:p>
          <a:endParaRPr lang="en-GB"/>
        </a:p>
      </dgm:t>
    </dgm:pt>
    <dgm:pt modelId="{B085EA1A-2C9B-41D5-BBA4-7EE72433B3ED}" type="sibTrans" cxnId="{EF7827B1-94C0-4FA7-8338-0D279505FD7B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GB"/>
        </a:p>
      </dgm:t>
    </dgm:pt>
    <dgm:pt modelId="{735DCD3F-BE13-4100-A1EC-DB14732702C9}" type="pres">
      <dgm:prSet presAssocID="{36F2F0DE-B3CC-4811-B97E-E5B351CC114C}" presName="Name0" presStyleCnt="0">
        <dgm:presLayoutVars>
          <dgm:chMax val="21"/>
          <dgm:chPref val="21"/>
        </dgm:presLayoutVars>
      </dgm:prSet>
      <dgm:spPr/>
    </dgm:pt>
    <dgm:pt modelId="{E626544F-BDE3-4728-8E0E-EC994E426082}" type="pres">
      <dgm:prSet presAssocID="{6B88535A-CDF6-4A6D-AD6C-1BEB998DB68C}" presName="text1" presStyleCnt="0"/>
      <dgm:spPr/>
    </dgm:pt>
    <dgm:pt modelId="{BF9E1BB5-EFCD-4E0F-85D5-BA780184D887}" type="pres">
      <dgm:prSet presAssocID="{6B88535A-CDF6-4A6D-AD6C-1BEB998DB68C}" presName="textRepeatNode" presStyleLbl="alignNode1" presStyleIdx="0" presStyleCnt="3" custScaleX="102714" custScaleY="101892" custLinFactNeighborX="4837" custLinFactNeighborY="-16263">
        <dgm:presLayoutVars>
          <dgm:chMax val="0"/>
          <dgm:chPref val="0"/>
          <dgm:bulletEnabled val="1"/>
        </dgm:presLayoutVars>
      </dgm:prSet>
      <dgm:spPr/>
    </dgm:pt>
    <dgm:pt modelId="{F3041049-7ABB-47D5-AF74-0A8BAF0D7913}" type="pres">
      <dgm:prSet presAssocID="{6B88535A-CDF6-4A6D-AD6C-1BEB998DB68C}" presName="textaccent1" presStyleCnt="0"/>
      <dgm:spPr/>
    </dgm:pt>
    <dgm:pt modelId="{C6F52C22-2A38-4824-AE52-3D81DB35114D}" type="pres">
      <dgm:prSet presAssocID="{6B88535A-CDF6-4A6D-AD6C-1BEB998DB68C}" presName="accentRepeatNode" presStyleLbl="solidAlignAcc1" presStyleIdx="0" presStyleCnt="6" custLinFactY="-48528" custLinFactNeighborX="44699" custLinFactNeighborY="-100000"/>
      <dgm:spPr/>
    </dgm:pt>
    <dgm:pt modelId="{6DF15C8C-3C04-4E25-B5FD-4AF1B5BB808E}" type="pres">
      <dgm:prSet presAssocID="{8D35A25B-1305-4613-985C-5C36BC1B929D}" presName="image1" presStyleCnt="0"/>
      <dgm:spPr/>
    </dgm:pt>
    <dgm:pt modelId="{3ABC73BD-62BE-48D1-B12E-639881897692}" type="pres">
      <dgm:prSet presAssocID="{8D35A25B-1305-4613-985C-5C36BC1B929D}" presName="imageRepeatNode" presStyleLbl="alignAcc1" presStyleIdx="0" presStyleCnt="3" custLinFactNeighborX="7735" custLinFactNeighborY="-20259"/>
      <dgm:spPr/>
    </dgm:pt>
    <dgm:pt modelId="{A4427FE9-FA5D-4788-B24D-ABD39BC31906}" type="pres">
      <dgm:prSet presAssocID="{8D35A25B-1305-4613-985C-5C36BC1B929D}" presName="imageaccent1" presStyleCnt="0"/>
      <dgm:spPr/>
    </dgm:pt>
    <dgm:pt modelId="{4B1028C6-BA35-4069-B58E-BB01CD940265}" type="pres">
      <dgm:prSet presAssocID="{8D35A25B-1305-4613-985C-5C36BC1B929D}" presName="accentRepeatNode" presStyleLbl="solidAlignAcc1" presStyleIdx="1" presStyleCnt="6" custLinFactY="-100000" custLinFactNeighborX="78355" custLinFactNeighborY="-120396"/>
      <dgm:spPr/>
    </dgm:pt>
    <dgm:pt modelId="{C90A23F7-3652-4A14-811D-26216409F1FB}" type="pres">
      <dgm:prSet presAssocID="{F6DECA57-9451-4322-8D5B-944862AEFDB2}" presName="text2" presStyleCnt="0"/>
      <dgm:spPr/>
    </dgm:pt>
    <dgm:pt modelId="{D2B26735-ADD7-483E-9B84-F7CE36BDAFE1}" type="pres">
      <dgm:prSet presAssocID="{F6DECA57-9451-4322-8D5B-944862AEFDB2}" presName="textRepeatNode" presStyleLbl="alignNode1" presStyleIdx="1" presStyleCnt="3" custLinFactNeighborX="3868" custLinFactNeighborY="-15207">
        <dgm:presLayoutVars>
          <dgm:chMax val="0"/>
          <dgm:chPref val="0"/>
          <dgm:bulletEnabled val="1"/>
        </dgm:presLayoutVars>
      </dgm:prSet>
      <dgm:spPr/>
    </dgm:pt>
    <dgm:pt modelId="{1B138BBF-3B6E-4FBD-AC86-5E71A82D9A2A}" type="pres">
      <dgm:prSet presAssocID="{F6DECA57-9451-4322-8D5B-944862AEFDB2}" presName="textaccent2" presStyleCnt="0"/>
      <dgm:spPr/>
    </dgm:pt>
    <dgm:pt modelId="{9ABD35F0-5996-47E1-872F-81F75B044935}" type="pres">
      <dgm:prSet presAssocID="{F6DECA57-9451-4322-8D5B-944862AEFDB2}" presName="accentRepeatNode" presStyleLbl="solidAlignAcc1" presStyleIdx="2" presStyleCnt="6" custLinFactY="-77281" custLinFactNeighborY="-100000"/>
      <dgm:spPr/>
    </dgm:pt>
    <dgm:pt modelId="{BD0E99BD-972B-451E-8FE5-BC55E2E4BD31}" type="pres">
      <dgm:prSet presAssocID="{0CEC7F9B-6375-476F-B88E-B4C66AC7ED4F}" presName="image2" presStyleCnt="0"/>
      <dgm:spPr/>
    </dgm:pt>
    <dgm:pt modelId="{5A326431-A6A6-47C0-8D48-4A81395F7CF8}" type="pres">
      <dgm:prSet presAssocID="{0CEC7F9B-6375-476F-B88E-B4C66AC7ED4F}" presName="imageRepeatNode" presStyleLbl="alignAcc1" presStyleIdx="1" presStyleCnt="3" custLinFactNeighborX="-79593" custLinFactNeighborY="39806"/>
      <dgm:spPr/>
    </dgm:pt>
    <dgm:pt modelId="{3BF0A6E6-0939-4E79-8AE6-AD95FF94E647}" type="pres">
      <dgm:prSet presAssocID="{0CEC7F9B-6375-476F-B88E-B4C66AC7ED4F}" presName="imageaccent2" presStyleCnt="0"/>
      <dgm:spPr/>
    </dgm:pt>
    <dgm:pt modelId="{FAE892E3-6961-41BB-B4BF-BE3BC58BDBC2}" type="pres">
      <dgm:prSet presAssocID="{0CEC7F9B-6375-476F-B88E-B4C66AC7ED4F}" presName="accentRepeatNode" presStyleLbl="solidAlignAcc1" presStyleIdx="3" presStyleCnt="6" custLinFactX="-38947" custLinFactNeighborX="-100000" custLinFactNeighborY="-47912"/>
      <dgm:spPr/>
    </dgm:pt>
    <dgm:pt modelId="{597B79B2-2307-4567-8075-8F8E9DDB05DD}" type="pres">
      <dgm:prSet presAssocID="{19CDDF9A-95F3-4AAF-8CBE-94709367EFAF}" presName="text3" presStyleCnt="0"/>
      <dgm:spPr/>
    </dgm:pt>
    <dgm:pt modelId="{E24E5EB2-5BF0-4E30-B386-A4DAAEE41FFF}" type="pres">
      <dgm:prSet presAssocID="{19CDDF9A-95F3-4AAF-8CBE-94709367EFAF}" presName="textRepeatNode" presStyleLbl="alignNode1" presStyleIdx="2" presStyleCnt="3" custLinFactNeighborX="7252" custLinFactNeighborY="-14407">
        <dgm:presLayoutVars>
          <dgm:chMax val="0"/>
          <dgm:chPref val="0"/>
          <dgm:bulletEnabled val="1"/>
        </dgm:presLayoutVars>
      </dgm:prSet>
      <dgm:spPr/>
    </dgm:pt>
    <dgm:pt modelId="{0ED2B942-3059-4AC0-91CA-365C1D74E238}" type="pres">
      <dgm:prSet presAssocID="{19CDDF9A-95F3-4AAF-8CBE-94709367EFAF}" presName="textaccent3" presStyleCnt="0"/>
      <dgm:spPr/>
    </dgm:pt>
    <dgm:pt modelId="{5E27A4A0-87D1-411F-9245-913B793F9DD5}" type="pres">
      <dgm:prSet presAssocID="{19CDDF9A-95F3-4AAF-8CBE-94709367EFAF}" presName="accentRepeatNode" presStyleLbl="solidAlignAcc1" presStyleIdx="4" presStyleCnt="6" custLinFactX="19754" custLinFactNeighborX="100000" custLinFactNeighborY="-14374"/>
      <dgm:spPr/>
    </dgm:pt>
    <dgm:pt modelId="{7C39EDEC-BC26-49C8-B5EB-F45CF303C611}" type="pres">
      <dgm:prSet presAssocID="{B085EA1A-2C9B-41D5-BBA4-7EE72433B3ED}" presName="image3" presStyleCnt="0"/>
      <dgm:spPr/>
    </dgm:pt>
    <dgm:pt modelId="{25980D34-3B4D-4035-A665-BB7B8FC26531}" type="pres">
      <dgm:prSet presAssocID="{B085EA1A-2C9B-41D5-BBA4-7EE72433B3ED}" presName="imageRepeatNode" presStyleLbl="alignAcc1" presStyleIdx="2" presStyleCnt="3" custLinFactNeighborX="4834" custLinFactNeighborY="-12859"/>
      <dgm:spPr/>
    </dgm:pt>
    <dgm:pt modelId="{B4BDFCB7-DDE5-4E82-B0BA-9425AEB85B59}" type="pres">
      <dgm:prSet presAssocID="{B085EA1A-2C9B-41D5-BBA4-7EE72433B3ED}" presName="imageaccent3" presStyleCnt="0"/>
      <dgm:spPr/>
    </dgm:pt>
    <dgm:pt modelId="{31CA3458-5650-42C6-8B95-88C70A3BEBF5}" type="pres">
      <dgm:prSet presAssocID="{B085EA1A-2C9B-41D5-BBA4-7EE72433B3ED}" presName="accentRepeatNode" presStyleLbl="solidAlignAcc1" presStyleIdx="5" presStyleCnt="6" custLinFactNeighborX="74329" custLinFactNeighborY="9583"/>
      <dgm:spPr/>
    </dgm:pt>
  </dgm:ptLst>
  <dgm:cxnLst>
    <dgm:cxn modelId="{6124940D-60A3-41F6-B2DD-C95013E47A54}" srcId="{36F2F0DE-B3CC-4811-B97E-E5B351CC114C}" destId="{6B88535A-CDF6-4A6D-AD6C-1BEB998DB68C}" srcOrd="0" destOrd="0" parTransId="{402C8E37-D291-4191-AA81-6391A060D05E}" sibTransId="{8D35A25B-1305-4613-985C-5C36BC1B929D}"/>
    <dgm:cxn modelId="{E7D5A81D-FD34-4B31-A174-E4421230E072}" type="presOf" srcId="{0CEC7F9B-6375-476F-B88E-B4C66AC7ED4F}" destId="{5A326431-A6A6-47C0-8D48-4A81395F7CF8}" srcOrd="0" destOrd="0" presId="urn:microsoft.com/office/officeart/2008/layout/HexagonCluster"/>
    <dgm:cxn modelId="{78A1E135-263D-453C-AE9C-07C513828530}" type="presOf" srcId="{B085EA1A-2C9B-41D5-BBA4-7EE72433B3ED}" destId="{25980D34-3B4D-4035-A665-BB7B8FC26531}" srcOrd="0" destOrd="0" presId="urn:microsoft.com/office/officeart/2008/layout/HexagonCluster"/>
    <dgm:cxn modelId="{14A0B13E-A55D-4CCB-9F12-531F35CBFC82}" type="presOf" srcId="{19CDDF9A-95F3-4AAF-8CBE-94709367EFAF}" destId="{E24E5EB2-5BF0-4E30-B386-A4DAAEE41FFF}" srcOrd="0" destOrd="0" presId="urn:microsoft.com/office/officeart/2008/layout/HexagonCluster"/>
    <dgm:cxn modelId="{56894967-B592-4A20-89A6-A7E682E9DBD8}" srcId="{36F2F0DE-B3CC-4811-B97E-E5B351CC114C}" destId="{F6DECA57-9451-4322-8D5B-944862AEFDB2}" srcOrd="1" destOrd="0" parTransId="{1F2FCEB9-C188-40D9-B0C8-A2E16DA32DE4}" sibTransId="{0CEC7F9B-6375-476F-B88E-B4C66AC7ED4F}"/>
    <dgm:cxn modelId="{B7A28B58-6438-4A61-A546-A9C66AB180BA}" type="presOf" srcId="{F6DECA57-9451-4322-8D5B-944862AEFDB2}" destId="{D2B26735-ADD7-483E-9B84-F7CE36BDAFE1}" srcOrd="0" destOrd="0" presId="urn:microsoft.com/office/officeart/2008/layout/HexagonCluster"/>
    <dgm:cxn modelId="{5647E290-5272-4858-975F-E20E37D1C217}" type="presOf" srcId="{36F2F0DE-B3CC-4811-B97E-E5B351CC114C}" destId="{735DCD3F-BE13-4100-A1EC-DB14732702C9}" srcOrd="0" destOrd="0" presId="urn:microsoft.com/office/officeart/2008/layout/HexagonCluster"/>
    <dgm:cxn modelId="{EF7827B1-94C0-4FA7-8338-0D279505FD7B}" srcId="{36F2F0DE-B3CC-4811-B97E-E5B351CC114C}" destId="{19CDDF9A-95F3-4AAF-8CBE-94709367EFAF}" srcOrd="2" destOrd="0" parTransId="{B8C65FF0-D975-4165-A24C-55604F2A7EDB}" sibTransId="{B085EA1A-2C9B-41D5-BBA4-7EE72433B3ED}"/>
    <dgm:cxn modelId="{5A920EBA-43FC-4AE4-B30B-EF77EAE6F5C7}" type="presOf" srcId="{6B88535A-CDF6-4A6D-AD6C-1BEB998DB68C}" destId="{BF9E1BB5-EFCD-4E0F-85D5-BA780184D887}" srcOrd="0" destOrd="0" presId="urn:microsoft.com/office/officeart/2008/layout/HexagonCluster"/>
    <dgm:cxn modelId="{4FDB96D5-8293-408F-A146-82EE023674C2}" type="presOf" srcId="{8D35A25B-1305-4613-985C-5C36BC1B929D}" destId="{3ABC73BD-62BE-48D1-B12E-639881897692}" srcOrd="0" destOrd="0" presId="urn:microsoft.com/office/officeart/2008/layout/HexagonCluster"/>
    <dgm:cxn modelId="{0749B9A0-1F0F-40D8-99D3-A92D4C273B5C}" type="presParOf" srcId="{735DCD3F-BE13-4100-A1EC-DB14732702C9}" destId="{E626544F-BDE3-4728-8E0E-EC994E426082}" srcOrd="0" destOrd="0" presId="urn:microsoft.com/office/officeart/2008/layout/HexagonCluster"/>
    <dgm:cxn modelId="{503082D1-A86C-483A-B187-D7C3575E4688}" type="presParOf" srcId="{E626544F-BDE3-4728-8E0E-EC994E426082}" destId="{BF9E1BB5-EFCD-4E0F-85D5-BA780184D887}" srcOrd="0" destOrd="0" presId="urn:microsoft.com/office/officeart/2008/layout/HexagonCluster"/>
    <dgm:cxn modelId="{F606E720-44F0-4B48-AAB5-0E8CE84061CC}" type="presParOf" srcId="{735DCD3F-BE13-4100-A1EC-DB14732702C9}" destId="{F3041049-7ABB-47D5-AF74-0A8BAF0D7913}" srcOrd="1" destOrd="0" presId="urn:microsoft.com/office/officeart/2008/layout/HexagonCluster"/>
    <dgm:cxn modelId="{7D0C6C78-072A-428A-8011-6B4DC7A41AE0}" type="presParOf" srcId="{F3041049-7ABB-47D5-AF74-0A8BAF0D7913}" destId="{C6F52C22-2A38-4824-AE52-3D81DB35114D}" srcOrd="0" destOrd="0" presId="urn:microsoft.com/office/officeart/2008/layout/HexagonCluster"/>
    <dgm:cxn modelId="{E1379E72-4082-4405-8939-38A271739043}" type="presParOf" srcId="{735DCD3F-BE13-4100-A1EC-DB14732702C9}" destId="{6DF15C8C-3C04-4E25-B5FD-4AF1B5BB808E}" srcOrd="2" destOrd="0" presId="urn:microsoft.com/office/officeart/2008/layout/HexagonCluster"/>
    <dgm:cxn modelId="{117F78E4-7D4B-46E7-A2D8-8B1FF98F3C98}" type="presParOf" srcId="{6DF15C8C-3C04-4E25-B5FD-4AF1B5BB808E}" destId="{3ABC73BD-62BE-48D1-B12E-639881897692}" srcOrd="0" destOrd="0" presId="urn:microsoft.com/office/officeart/2008/layout/HexagonCluster"/>
    <dgm:cxn modelId="{826863CE-9A6B-4848-A8AB-EF15E1CCA7CB}" type="presParOf" srcId="{735DCD3F-BE13-4100-A1EC-DB14732702C9}" destId="{A4427FE9-FA5D-4788-B24D-ABD39BC31906}" srcOrd="3" destOrd="0" presId="urn:microsoft.com/office/officeart/2008/layout/HexagonCluster"/>
    <dgm:cxn modelId="{EA2A985D-E01D-4453-9D73-C01DF5D0ED81}" type="presParOf" srcId="{A4427FE9-FA5D-4788-B24D-ABD39BC31906}" destId="{4B1028C6-BA35-4069-B58E-BB01CD940265}" srcOrd="0" destOrd="0" presId="urn:microsoft.com/office/officeart/2008/layout/HexagonCluster"/>
    <dgm:cxn modelId="{EF3F325C-9B53-472C-B73A-E12E9EB2B876}" type="presParOf" srcId="{735DCD3F-BE13-4100-A1EC-DB14732702C9}" destId="{C90A23F7-3652-4A14-811D-26216409F1FB}" srcOrd="4" destOrd="0" presId="urn:microsoft.com/office/officeart/2008/layout/HexagonCluster"/>
    <dgm:cxn modelId="{AFCB39DD-8C1A-4B3C-B100-908F83384604}" type="presParOf" srcId="{C90A23F7-3652-4A14-811D-26216409F1FB}" destId="{D2B26735-ADD7-483E-9B84-F7CE36BDAFE1}" srcOrd="0" destOrd="0" presId="urn:microsoft.com/office/officeart/2008/layout/HexagonCluster"/>
    <dgm:cxn modelId="{D6686FB1-C99F-416A-B0AF-019CA47C9994}" type="presParOf" srcId="{735DCD3F-BE13-4100-A1EC-DB14732702C9}" destId="{1B138BBF-3B6E-4FBD-AC86-5E71A82D9A2A}" srcOrd="5" destOrd="0" presId="urn:microsoft.com/office/officeart/2008/layout/HexagonCluster"/>
    <dgm:cxn modelId="{63FEEEC7-1106-42D1-8FD7-7D695DE87C14}" type="presParOf" srcId="{1B138BBF-3B6E-4FBD-AC86-5E71A82D9A2A}" destId="{9ABD35F0-5996-47E1-872F-81F75B044935}" srcOrd="0" destOrd="0" presId="urn:microsoft.com/office/officeart/2008/layout/HexagonCluster"/>
    <dgm:cxn modelId="{F91751E3-73EE-49CB-B9D8-D40F44B12C7F}" type="presParOf" srcId="{735DCD3F-BE13-4100-A1EC-DB14732702C9}" destId="{BD0E99BD-972B-451E-8FE5-BC55E2E4BD31}" srcOrd="6" destOrd="0" presId="urn:microsoft.com/office/officeart/2008/layout/HexagonCluster"/>
    <dgm:cxn modelId="{911EFF6E-0774-4AA0-AD98-17C6FAA102C3}" type="presParOf" srcId="{BD0E99BD-972B-451E-8FE5-BC55E2E4BD31}" destId="{5A326431-A6A6-47C0-8D48-4A81395F7CF8}" srcOrd="0" destOrd="0" presId="urn:microsoft.com/office/officeart/2008/layout/HexagonCluster"/>
    <dgm:cxn modelId="{A913AAAF-89B4-4A68-9CA2-A616632C5339}" type="presParOf" srcId="{735DCD3F-BE13-4100-A1EC-DB14732702C9}" destId="{3BF0A6E6-0939-4E79-8AE6-AD95FF94E647}" srcOrd="7" destOrd="0" presId="urn:microsoft.com/office/officeart/2008/layout/HexagonCluster"/>
    <dgm:cxn modelId="{641749F7-E97D-40A5-8B41-2716F23D2D7B}" type="presParOf" srcId="{3BF0A6E6-0939-4E79-8AE6-AD95FF94E647}" destId="{FAE892E3-6961-41BB-B4BF-BE3BC58BDBC2}" srcOrd="0" destOrd="0" presId="urn:microsoft.com/office/officeart/2008/layout/HexagonCluster"/>
    <dgm:cxn modelId="{4CCD320F-57BC-4138-B840-138286CC04AD}" type="presParOf" srcId="{735DCD3F-BE13-4100-A1EC-DB14732702C9}" destId="{597B79B2-2307-4567-8075-8F8E9DDB05DD}" srcOrd="8" destOrd="0" presId="urn:microsoft.com/office/officeart/2008/layout/HexagonCluster"/>
    <dgm:cxn modelId="{AA39C860-7CFF-4387-88D5-71888D6F8745}" type="presParOf" srcId="{597B79B2-2307-4567-8075-8F8E9DDB05DD}" destId="{E24E5EB2-5BF0-4E30-B386-A4DAAEE41FFF}" srcOrd="0" destOrd="0" presId="urn:microsoft.com/office/officeart/2008/layout/HexagonCluster"/>
    <dgm:cxn modelId="{F358D869-7BB5-4989-B151-476D94A4C1FF}" type="presParOf" srcId="{735DCD3F-BE13-4100-A1EC-DB14732702C9}" destId="{0ED2B942-3059-4AC0-91CA-365C1D74E238}" srcOrd="9" destOrd="0" presId="urn:microsoft.com/office/officeart/2008/layout/HexagonCluster"/>
    <dgm:cxn modelId="{9E628956-208D-4C09-90B8-9CA5C04C71AA}" type="presParOf" srcId="{0ED2B942-3059-4AC0-91CA-365C1D74E238}" destId="{5E27A4A0-87D1-411F-9245-913B793F9DD5}" srcOrd="0" destOrd="0" presId="urn:microsoft.com/office/officeart/2008/layout/HexagonCluster"/>
    <dgm:cxn modelId="{05F98CA6-D8B5-4322-9D65-D4BD84BF17F7}" type="presParOf" srcId="{735DCD3F-BE13-4100-A1EC-DB14732702C9}" destId="{7C39EDEC-BC26-49C8-B5EB-F45CF303C611}" srcOrd="10" destOrd="0" presId="urn:microsoft.com/office/officeart/2008/layout/HexagonCluster"/>
    <dgm:cxn modelId="{2EAEAF3F-4A0E-4238-908E-4130AD91D586}" type="presParOf" srcId="{7C39EDEC-BC26-49C8-B5EB-F45CF303C611}" destId="{25980D34-3B4D-4035-A665-BB7B8FC26531}" srcOrd="0" destOrd="0" presId="urn:microsoft.com/office/officeart/2008/layout/HexagonCluster"/>
    <dgm:cxn modelId="{4AA6EBFA-DD64-41F7-BA5A-789C2A5084DF}" type="presParOf" srcId="{735DCD3F-BE13-4100-A1EC-DB14732702C9}" destId="{B4BDFCB7-DDE5-4E82-B0BA-9425AEB85B59}" srcOrd="11" destOrd="0" presId="urn:microsoft.com/office/officeart/2008/layout/HexagonCluster"/>
    <dgm:cxn modelId="{9212B295-3BAB-42BB-A840-A6408E82DAA5}" type="presParOf" srcId="{B4BDFCB7-DDE5-4E82-B0BA-9425AEB85B59}" destId="{31CA3458-5650-42C6-8B95-88C70A3BEBF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93261E-569F-49EF-800E-8AD947A9ED6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BC6DBA7-0652-4F3F-86D5-F5B2910065F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GB" sz="1400" dirty="0">
            <a:solidFill>
              <a:schemeClr val="accent5">
                <a:lumMod val="50000"/>
              </a:schemeClr>
            </a:solidFill>
          </a:endParaRPr>
        </a:p>
      </dgm:t>
    </dgm:pt>
    <dgm:pt modelId="{11F4F0FD-205F-42F7-B2B9-0A80B01D2B97}" type="parTrans" cxnId="{10D09C07-63A8-4A02-8DEA-D7A6E9B90581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A6EA7D75-E1FE-474C-8238-998EB04DA6E2}" type="sibTrans" cxnId="{10D09C07-63A8-4A02-8DEA-D7A6E9B90581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5ED2E8B3-8396-4853-98AE-6EE809713F8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 lIns="0" rIns="0"/>
        <a:lstStyle/>
        <a:p>
          <a:endParaRPr lang="en-GB" dirty="0">
            <a:solidFill>
              <a:schemeClr val="accent5">
                <a:lumMod val="50000"/>
              </a:schemeClr>
            </a:solidFill>
          </a:endParaRPr>
        </a:p>
      </dgm:t>
    </dgm:pt>
    <dgm:pt modelId="{C759D2E8-FA88-4E14-B421-395DAD8ACE46}" type="parTrans" cxnId="{69486A15-C5E6-4C13-9EB7-43D449F80863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6AAE748F-0BE4-44FC-89D3-BC8A1234244B}" type="sibTrans" cxnId="{69486A15-C5E6-4C13-9EB7-43D449F80863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0D711A9D-3438-41E3-93E8-F1F427D8E15D}">
      <dgm:prSet/>
      <dgm:spPr>
        <a:solidFill>
          <a:schemeClr val="accent1">
            <a:lumMod val="60000"/>
            <a:lumOff val="40000"/>
          </a:schemeClr>
        </a:solidFill>
      </dgm:spPr>
      <dgm:t>
        <a:bodyPr lIns="0" rIns="0"/>
        <a:lstStyle/>
        <a:p>
          <a:endParaRPr lang="en-GB" dirty="0">
            <a:solidFill>
              <a:schemeClr val="accent5">
                <a:lumMod val="50000"/>
              </a:schemeClr>
            </a:solidFill>
          </a:endParaRPr>
        </a:p>
      </dgm:t>
    </dgm:pt>
    <dgm:pt modelId="{853D6923-2A6F-468F-A98A-0399BA3D1C1B}" type="parTrans" cxnId="{7EA0538E-FE54-43FD-8C0E-6212A604D123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E4BAC014-BDDA-495C-B8EB-471BD2F41384}" type="sibTrans" cxnId="{7EA0538E-FE54-43FD-8C0E-6212A604D123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49F7CC5B-0B44-4F7B-A540-0D289C1B8F7C}">
      <dgm:prSet custT="1"/>
      <dgm:spPr>
        <a:solidFill>
          <a:schemeClr val="accent1">
            <a:lumMod val="60000"/>
            <a:lumOff val="40000"/>
          </a:schemeClr>
        </a:solidFill>
      </dgm:spPr>
      <dgm:t>
        <a:bodyPr lIns="0" rIns="0"/>
        <a:lstStyle/>
        <a:p>
          <a:endParaRPr lang="en-GB" sz="1400" dirty="0">
            <a:solidFill>
              <a:schemeClr val="accent5">
                <a:lumMod val="50000"/>
              </a:schemeClr>
            </a:solidFill>
          </a:endParaRPr>
        </a:p>
      </dgm:t>
    </dgm:pt>
    <dgm:pt modelId="{2740A92C-14A6-46E6-99D5-CE4925913341}" type="parTrans" cxnId="{69C40417-141E-437A-81E5-CC52ACD02E74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1EFD710A-CF82-4C81-B1FA-D8A7CD134349}" type="sibTrans" cxnId="{69C40417-141E-437A-81E5-CC52ACD02E74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C97C3244-8593-4725-94E0-C91EBF75B186}">
      <dgm:prSet/>
      <dgm:spPr>
        <a:solidFill>
          <a:schemeClr val="accent1">
            <a:lumMod val="60000"/>
            <a:lumOff val="40000"/>
          </a:schemeClr>
        </a:solidFill>
      </dgm:spPr>
      <dgm:t>
        <a:bodyPr lIns="0" rIns="0"/>
        <a:lstStyle/>
        <a:p>
          <a:endParaRPr lang="en-GB" dirty="0">
            <a:solidFill>
              <a:schemeClr val="accent5">
                <a:lumMod val="50000"/>
              </a:schemeClr>
            </a:solidFill>
          </a:endParaRPr>
        </a:p>
      </dgm:t>
    </dgm:pt>
    <dgm:pt modelId="{1713BD89-1173-4F8B-A36E-652B5AD330A0}" type="parTrans" cxnId="{DC013C38-4C50-4C58-B511-5A34E96ED46E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A679CF9E-954C-4F07-A6D3-F5169F293511}" type="sibTrans" cxnId="{DC013C38-4C50-4C58-B511-5A34E96ED46E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B3FFCB86-EA4D-4D40-A128-8DF13326B89E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de-AT" dirty="0">
            <a:solidFill>
              <a:schemeClr val="accent5">
                <a:lumMod val="50000"/>
              </a:schemeClr>
            </a:solidFill>
          </a:endParaRPr>
        </a:p>
      </dgm:t>
    </dgm:pt>
    <dgm:pt modelId="{1A7A35BD-2F7A-4434-9493-81BCED3AA022}" type="sibTrans" cxnId="{A2EF4F9A-49F7-4EFC-8ABB-EA8B7F19E77C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BD4D4017-1730-4858-A070-A1A7A346E9E1}" type="parTrans" cxnId="{A2EF4F9A-49F7-4EFC-8ABB-EA8B7F19E77C}">
      <dgm:prSet/>
      <dgm:spPr/>
      <dgm:t>
        <a:bodyPr/>
        <a:lstStyle/>
        <a:p>
          <a:endParaRPr lang="en-GB">
            <a:solidFill>
              <a:schemeClr val="accent5">
                <a:lumMod val="50000"/>
              </a:schemeClr>
            </a:solidFill>
          </a:endParaRPr>
        </a:p>
      </dgm:t>
    </dgm:pt>
    <dgm:pt modelId="{3F4E70E7-9E9A-469F-9B3D-290C2F42DE8A}" type="pres">
      <dgm:prSet presAssocID="{AB93261E-569F-49EF-800E-8AD947A9ED64}" presName="Name0" presStyleCnt="0">
        <dgm:presLayoutVars>
          <dgm:dir/>
          <dgm:resizeHandles val="exact"/>
        </dgm:presLayoutVars>
      </dgm:prSet>
      <dgm:spPr/>
    </dgm:pt>
    <dgm:pt modelId="{92A844CD-3183-43C5-BF6E-50099D0D6CCA}" type="pres">
      <dgm:prSet presAssocID="{AB93261E-569F-49EF-800E-8AD947A9ED64}" presName="bkgdShp" presStyleLbl="alignAccFollowNode1" presStyleIdx="0" presStyleCnt="1" custLinFactNeighborX="1194" custLinFactNeighborY="-87682"/>
      <dgm:spPr/>
    </dgm:pt>
    <dgm:pt modelId="{811ADC81-B309-4D43-9DDF-8A931F88D0CA}" type="pres">
      <dgm:prSet presAssocID="{AB93261E-569F-49EF-800E-8AD947A9ED64}" presName="linComp" presStyleCnt="0"/>
      <dgm:spPr/>
    </dgm:pt>
    <dgm:pt modelId="{6878C94F-3886-4191-92AB-D14E38800216}" type="pres">
      <dgm:prSet presAssocID="{B3FFCB86-EA4D-4D40-A128-8DF13326B89E}" presName="compNode" presStyleCnt="0"/>
      <dgm:spPr/>
    </dgm:pt>
    <dgm:pt modelId="{E1F9521E-A135-45D4-82B6-BF4D9A7DC096}" type="pres">
      <dgm:prSet presAssocID="{B3FFCB86-EA4D-4D40-A128-8DF13326B89E}" presName="node" presStyleLbl="node1" presStyleIdx="0" presStyleCnt="6">
        <dgm:presLayoutVars>
          <dgm:bulletEnabled val="1"/>
        </dgm:presLayoutVars>
      </dgm:prSet>
      <dgm:spPr/>
    </dgm:pt>
    <dgm:pt modelId="{AF2B94E2-B595-4071-B7A8-1A847ACE78AF}" type="pres">
      <dgm:prSet presAssocID="{B3FFCB86-EA4D-4D40-A128-8DF13326B89E}" presName="invisiNode" presStyleLbl="node1" presStyleIdx="0" presStyleCnt="6"/>
      <dgm:spPr/>
    </dgm:pt>
    <dgm:pt modelId="{5371B631-A107-4B69-9108-B19DA634BD28}" type="pres">
      <dgm:prSet presAssocID="{B3FFCB86-EA4D-4D40-A128-8DF13326B89E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</dgm:spPr>
    </dgm:pt>
    <dgm:pt modelId="{BEE6D27B-14C3-46B6-8119-CE642957E8A6}" type="pres">
      <dgm:prSet presAssocID="{1A7A35BD-2F7A-4434-9493-81BCED3AA022}" presName="sibTrans" presStyleLbl="sibTrans2D1" presStyleIdx="0" presStyleCnt="0"/>
      <dgm:spPr/>
    </dgm:pt>
    <dgm:pt modelId="{7168A529-82C3-40B5-8E99-759C78A7E763}" type="pres">
      <dgm:prSet presAssocID="{2BC6DBA7-0652-4F3F-86D5-F5B2910065F8}" presName="compNode" presStyleCnt="0"/>
      <dgm:spPr/>
    </dgm:pt>
    <dgm:pt modelId="{C4EA80D2-2DFE-40AB-9FB2-298E8AA63580}" type="pres">
      <dgm:prSet presAssocID="{2BC6DBA7-0652-4F3F-86D5-F5B2910065F8}" presName="node" presStyleLbl="node1" presStyleIdx="1" presStyleCnt="6">
        <dgm:presLayoutVars>
          <dgm:bulletEnabled val="1"/>
        </dgm:presLayoutVars>
      </dgm:prSet>
      <dgm:spPr/>
    </dgm:pt>
    <dgm:pt modelId="{7C39D9D8-4013-479B-90D8-5194C1CF7220}" type="pres">
      <dgm:prSet presAssocID="{2BC6DBA7-0652-4F3F-86D5-F5B2910065F8}" presName="invisiNode" presStyleLbl="node1" presStyleIdx="1" presStyleCnt="6"/>
      <dgm:spPr/>
    </dgm:pt>
    <dgm:pt modelId="{19A1BE61-6B61-4113-BCA7-A7DAD8258369}" type="pres">
      <dgm:prSet presAssocID="{2BC6DBA7-0652-4F3F-86D5-F5B2910065F8}" presName="imagNode" presStyleLbl="fgImgPlace1" presStyleIdx="1" presStyleCnt="6"/>
      <dgm:spPr/>
    </dgm:pt>
    <dgm:pt modelId="{909C680A-A7A7-4EF3-B943-ED6AB1983801}" type="pres">
      <dgm:prSet presAssocID="{A6EA7D75-E1FE-474C-8238-998EB04DA6E2}" presName="sibTrans" presStyleLbl="sibTrans2D1" presStyleIdx="0" presStyleCnt="0"/>
      <dgm:spPr/>
    </dgm:pt>
    <dgm:pt modelId="{770F8E26-3E5C-4B18-AAF6-47CFDCA66DE2}" type="pres">
      <dgm:prSet presAssocID="{5ED2E8B3-8396-4853-98AE-6EE809713F8E}" presName="compNode" presStyleCnt="0"/>
      <dgm:spPr/>
    </dgm:pt>
    <dgm:pt modelId="{B7B88DE9-F65E-41FC-9985-6000F0368E54}" type="pres">
      <dgm:prSet presAssocID="{5ED2E8B3-8396-4853-98AE-6EE809713F8E}" presName="node" presStyleLbl="node1" presStyleIdx="2" presStyleCnt="6">
        <dgm:presLayoutVars>
          <dgm:bulletEnabled val="1"/>
        </dgm:presLayoutVars>
      </dgm:prSet>
      <dgm:spPr/>
    </dgm:pt>
    <dgm:pt modelId="{B45AA575-185F-424B-9B92-DE90B602617E}" type="pres">
      <dgm:prSet presAssocID="{5ED2E8B3-8396-4853-98AE-6EE809713F8E}" presName="invisiNode" presStyleLbl="node1" presStyleIdx="2" presStyleCnt="6"/>
      <dgm:spPr/>
    </dgm:pt>
    <dgm:pt modelId="{E2587AA5-921C-49F0-8F5F-8A44E3BFEC3F}" type="pres">
      <dgm:prSet presAssocID="{5ED2E8B3-8396-4853-98AE-6EE809713F8E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BD87001-50EC-43FE-B076-055D12FC9793}" type="pres">
      <dgm:prSet presAssocID="{6AAE748F-0BE4-44FC-89D3-BC8A1234244B}" presName="sibTrans" presStyleLbl="sibTrans2D1" presStyleIdx="0" presStyleCnt="0"/>
      <dgm:spPr/>
    </dgm:pt>
    <dgm:pt modelId="{A35565BC-D9BE-4B41-9BA5-01C6225CCBBB}" type="pres">
      <dgm:prSet presAssocID="{0D711A9D-3438-41E3-93E8-F1F427D8E15D}" presName="compNode" presStyleCnt="0"/>
      <dgm:spPr/>
    </dgm:pt>
    <dgm:pt modelId="{9F7A22AD-518F-4C9D-91B6-EA4F6270BA34}" type="pres">
      <dgm:prSet presAssocID="{0D711A9D-3438-41E3-93E8-F1F427D8E15D}" presName="node" presStyleLbl="node1" presStyleIdx="3" presStyleCnt="6">
        <dgm:presLayoutVars>
          <dgm:bulletEnabled val="1"/>
        </dgm:presLayoutVars>
      </dgm:prSet>
      <dgm:spPr/>
    </dgm:pt>
    <dgm:pt modelId="{BA8BBC9B-DD5B-476D-9AF5-7969672F01EC}" type="pres">
      <dgm:prSet presAssocID="{0D711A9D-3438-41E3-93E8-F1F427D8E15D}" presName="invisiNode" presStyleLbl="node1" presStyleIdx="3" presStyleCnt="6"/>
      <dgm:spPr/>
    </dgm:pt>
    <dgm:pt modelId="{34619B00-89EF-4CAB-B394-6658AA87D6F2}" type="pres">
      <dgm:prSet presAssocID="{0D711A9D-3438-41E3-93E8-F1F427D8E15D}" presName="imagNode" presStyleLbl="fgImgPlace1" presStyleIdx="3" presStyleCnt="6"/>
      <dgm:spPr/>
    </dgm:pt>
    <dgm:pt modelId="{353BE8C9-26AA-494A-8BF0-DFA8C1C2B567}" type="pres">
      <dgm:prSet presAssocID="{E4BAC014-BDDA-495C-B8EB-471BD2F41384}" presName="sibTrans" presStyleLbl="sibTrans2D1" presStyleIdx="0" presStyleCnt="0"/>
      <dgm:spPr/>
    </dgm:pt>
    <dgm:pt modelId="{BC5ED729-D39D-45E9-9295-57C57D73574A}" type="pres">
      <dgm:prSet presAssocID="{49F7CC5B-0B44-4F7B-A540-0D289C1B8F7C}" presName="compNode" presStyleCnt="0"/>
      <dgm:spPr/>
    </dgm:pt>
    <dgm:pt modelId="{716BB2FF-9654-4B37-BDDC-A2C918403798}" type="pres">
      <dgm:prSet presAssocID="{49F7CC5B-0B44-4F7B-A540-0D289C1B8F7C}" presName="node" presStyleLbl="node1" presStyleIdx="4" presStyleCnt="6">
        <dgm:presLayoutVars>
          <dgm:bulletEnabled val="1"/>
        </dgm:presLayoutVars>
      </dgm:prSet>
      <dgm:spPr/>
    </dgm:pt>
    <dgm:pt modelId="{EADFF5DE-4616-465C-A852-21509F0281C7}" type="pres">
      <dgm:prSet presAssocID="{49F7CC5B-0B44-4F7B-A540-0D289C1B8F7C}" presName="invisiNode" presStyleLbl="node1" presStyleIdx="4" presStyleCnt="6"/>
      <dgm:spPr/>
    </dgm:pt>
    <dgm:pt modelId="{F44E3C75-980E-4519-BF6A-AFD8C5CF0B06}" type="pres">
      <dgm:prSet presAssocID="{49F7CC5B-0B44-4F7B-A540-0D289C1B8F7C}" presName="imagNode" presStyleLbl="fgImgPlace1" presStyleIdx="4" presStyleCnt="6"/>
      <dgm:spPr/>
    </dgm:pt>
    <dgm:pt modelId="{867C58CB-A4EB-4DDF-B70C-D7DA0354429C}" type="pres">
      <dgm:prSet presAssocID="{1EFD710A-CF82-4C81-B1FA-D8A7CD134349}" presName="sibTrans" presStyleLbl="sibTrans2D1" presStyleIdx="0" presStyleCnt="0"/>
      <dgm:spPr/>
    </dgm:pt>
    <dgm:pt modelId="{CA38DB38-23B8-4474-903D-4975B806C2C5}" type="pres">
      <dgm:prSet presAssocID="{C97C3244-8593-4725-94E0-C91EBF75B186}" presName="compNode" presStyleCnt="0"/>
      <dgm:spPr/>
    </dgm:pt>
    <dgm:pt modelId="{840F1861-91BD-4C9C-8D71-4C297355F283}" type="pres">
      <dgm:prSet presAssocID="{C97C3244-8593-4725-94E0-C91EBF75B186}" presName="node" presStyleLbl="node1" presStyleIdx="5" presStyleCnt="6">
        <dgm:presLayoutVars>
          <dgm:bulletEnabled val="1"/>
        </dgm:presLayoutVars>
      </dgm:prSet>
      <dgm:spPr/>
    </dgm:pt>
    <dgm:pt modelId="{8A4F03D9-56CE-4349-8128-C98440874B5B}" type="pres">
      <dgm:prSet presAssocID="{C97C3244-8593-4725-94E0-C91EBF75B186}" presName="invisiNode" presStyleLbl="node1" presStyleIdx="5" presStyleCnt="6"/>
      <dgm:spPr/>
    </dgm:pt>
    <dgm:pt modelId="{384E82A3-1FB8-41C7-AF0B-6DDFA6309D98}" type="pres">
      <dgm:prSet presAssocID="{C97C3244-8593-4725-94E0-C91EBF75B186}" presName="imagNode" presStyleLbl="fgImgPlace1" presStyleIdx="5" presStyleCnt="6"/>
      <dgm:spPr/>
    </dgm:pt>
  </dgm:ptLst>
  <dgm:cxnLst>
    <dgm:cxn modelId="{534D1301-9541-49A6-9308-936DC031222A}" type="presOf" srcId="{1A7A35BD-2F7A-4434-9493-81BCED3AA022}" destId="{BEE6D27B-14C3-46B6-8119-CE642957E8A6}" srcOrd="0" destOrd="0" presId="urn:microsoft.com/office/officeart/2005/8/layout/pList2"/>
    <dgm:cxn modelId="{10D09C07-63A8-4A02-8DEA-D7A6E9B90581}" srcId="{AB93261E-569F-49EF-800E-8AD947A9ED64}" destId="{2BC6DBA7-0652-4F3F-86D5-F5B2910065F8}" srcOrd="1" destOrd="0" parTransId="{11F4F0FD-205F-42F7-B2B9-0A80B01D2B97}" sibTransId="{A6EA7D75-E1FE-474C-8238-998EB04DA6E2}"/>
    <dgm:cxn modelId="{04DA750C-D1EB-4C58-91FD-353F4563B465}" type="presOf" srcId="{AB93261E-569F-49EF-800E-8AD947A9ED64}" destId="{3F4E70E7-9E9A-469F-9B3D-290C2F42DE8A}" srcOrd="0" destOrd="0" presId="urn:microsoft.com/office/officeart/2005/8/layout/pList2"/>
    <dgm:cxn modelId="{3541D410-2576-47DC-BA16-7F4493EA0D54}" type="presOf" srcId="{2BC6DBA7-0652-4F3F-86D5-F5B2910065F8}" destId="{C4EA80D2-2DFE-40AB-9FB2-298E8AA63580}" srcOrd="0" destOrd="0" presId="urn:microsoft.com/office/officeart/2005/8/layout/pList2"/>
    <dgm:cxn modelId="{69486A15-C5E6-4C13-9EB7-43D449F80863}" srcId="{AB93261E-569F-49EF-800E-8AD947A9ED64}" destId="{5ED2E8B3-8396-4853-98AE-6EE809713F8E}" srcOrd="2" destOrd="0" parTransId="{C759D2E8-FA88-4E14-B421-395DAD8ACE46}" sibTransId="{6AAE748F-0BE4-44FC-89D3-BC8A1234244B}"/>
    <dgm:cxn modelId="{69C40417-141E-437A-81E5-CC52ACD02E74}" srcId="{AB93261E-569F-49EF-800E-8AD947A9ED64}" destId="{49F7CC5B-0B44-4F7B-A540-0D289C1B8F7C}" srcOrd="4" destOrd="0" parTransId="{2740A92C-14A6-46E6-99D5-CE4925913341}" sibTransId="{1EFD710A-CF82-4C81-B1FA-D8A7CD134349}"/>
    <dgm:cxn modelId="{95AC2E19-726E-4D98-A360-F227B99C066F}" type="presOf" srcId="{C97C3244-8593-4725-94E0-C91EBF75B186}" destId="{840F1861-91BD-4C9C-8D71-4C297355F283}" srcOrd="0" destOrd="0" presId="urn:microsoft.com/office/officeart/2005/8/layout/pList2"/>
    <dgm:cxn modelId="{45781A1C-00B5-44CD-8A98-B910F46DBA4E}" type="presOf" srcId="{A6EA7D75-E1FE-474C-8238-998EB04DA6E2}" destId="{909C680A-A7A7-4EF3-B943-ED6AB1983801}" srcOrd="0" destOrd="0" presId="urn:microsoft.com/office/officeart/2005/8/layout/pList2"/>
    <dgm:cxn modelId="{F9B77B20-8D23-4F4B-8B82-B75BE01ECC25}" type="presOf" srcId="{5ED2E8B3-8396-4853-98AE-6EE809713F8E}" destId="{B7B88DE9-F65E-41FC-9985-6000F0368E54}" srcOrd="0" destOrd="0" presId="urn:microsoft.com/office/officeart/2005/8/layout/pList2"/>
    <dgm:cxn modelId="{DC013C38-4C50-4C58-B511-5A34E96ED46E}" srcId="{AB93261E-569F-49EF-800E-8AD947A9ED64}" destId="{C97C3244-8593-4725-94E0-C91EBF75B186}" srcOrd="5" destOrd="0" parTransId="{1713BD89-1173-4F8B-A36E-652B5AD330A0}" sibTransId="{A679CF9E-954C-4F07-A6D3-F5169F293511}"/>
    <dgm:cxn modelId="{A768A746-C291-4CA0-AA94-58457CB080FE}" type="presOf" srcId="{0D711A9D-3438-41E3-93E8-F1F427D8E15D}" destId="{9F7A22AD-518F-4C9D-91B6-EA4F6270BA34}" srcOrd="0" destOrd="0" presId="urn:microsoft.com/office/officeart/2005/8/layout/pList2"/>
    <dgm:cxn modelId="{AE899C72-03DE-4DAF-B791-7B76A54E6C75}" type="presOf" srcId="{49F7CC5B-0B44-4F7B-A540-0D289C1B8F7C}" destId="{716BB2FF-9654-4B37-BDDC-A2C918403798}" srcOrd="0" destOrd="0" presId="urn:microsoft.com/office/officeart/2005/8/layout/pList2"/>
    <dgm:cxn modelId="{7EA0538E-FE54-43FD-8C0E-6212A604D123}" srcId="{AB93261E-569F-49EF-800E-8AD947A9ED64}" destId="{0D711A9D-3438-41E3-93E8-F1F427D8E15D}" srcOrd="3" destOrd="0" parTransId="{853D6923-2A6F-468F-A98A-0399BA3D1C1B}" sibTransId="{E4BAC014-BDDA-495C-B8EB-471BD2F41384}"/>
    <dgm:cxn modelId="{123E2591-66BF-4B3D-8B46-6248D9A663DC}" type="presOf" srcId="{1EFD710A-CF82-4C81-B1FA-D8A7CD134349}" destId="{867C58CB-A4EB-4DDF-B70C-D7DA0354429C}" srcOrd="0" destOrd="0" presId="urn:microsoft.com/office/officeart/2005/8/layout/pList2"/>
    <dgm:cxn modelId="{A2EF4F9A-49F7-4EFC-8ABB-EA8B7F19E77C}" srcId="{AB93261E-569F-49EF-800E-8AD947A9ED64}" destId="{B3FFCB86-EA4D-4D40-A128-8DF13326B89E}" srcOrd="0" destOrd="0" parTransId="{BD4D4017-1730-4858-A070-A1A7A346E9E1}" sibTransId="{1A7A35BD-2F7A-4434-9493-81BCED3AA022}"/>
    <dgm:cxn modelId="{516CF7DA-6F2B-49A7-9678-88D513A3CB18}" type="presOf" srcId="{E4BAC014-BDDA-495C-B8EB-471BD2F41384}" destId="{353BE8C9-26AA-494A-8BF0-DFA8C1C2B567}" srcOrd="0" destOrd="0" presId="urn:microsoft.com/office/officeart/2005/8/layout/pList2"/>
    <dgm:cxn modelId="{F77BF9DA-ED87-49A3-8B6C-B1530B278383}" type="presOf" srcId="{6AAE748F-0BE4-44FC-89D3-BC8A1234244B}" destId="{EBD87001-50EC-43FE-B076-055D12FC9793}" srcOrd="0" destOrd="0" presId="urn:microsoft.com/office/officeart/2005/8/layout/pList2"/>
    <dgm:cxn modelId="{889236F7-575C-4943-9797-F74A7BFF3E1B}" type="presOf" srcId="{B3FFCB86-EA4D-4D40-A128-8DF13326B89E}" destId="{E1F9521E-A135-45D4-82B6-BF4D9A7DC096}" srcOrd="0" destOrd="0" presId="urn:microsoft.com/office/officeart/2005/8/layout/pList2"/>
    <dgm:cxn modelId="{21042327-2F93-45CA-A3A8-8CD20174EE01}" type="presParOf" srcId="{3F4E70E7-9E9A-469F-9B3D-290C2F42DE8A}" destId="{92A844CD-3183-43C5-BF6E-50099D0D6CCA}" srcOrd="0" destOrd="0" presId="urn:microsoft.com/office/officeart/2005/8/layout/pList2"/>
    <dgm:cxn modelId="{EA1FD91F-D8B3-406C-9878-1DA85394590E}" type="presParOf" srcId="{3F4E70E7-9E9A-469F-9B3D-290C2F42DE8A}" destId="{811ADC81-B309-4D43-9DDF-8A931F88D0CA}" srcOrd="1" destOrd="0" presId="urn:microsoft.com/office/officeart/2005/8/layout/pList2"/>
    <dgm:cxn modelId="{F07B49C4-60B3-4CAF-946E-AD92FCA790C4}" type="presParOf" srcId="{811ADC81-B309-4D43-9DDF-8A931F88D0CA}" destId="{6878C94F-3886-4191-92AB-D14E38800216}" srcOrd="0" destOrd="0" presId="urn:microsoft.com/office/officeart/2005/8/layout/pList2"/>
    <dgm:cxn modelId="{6AFBDD77-5513-4D40-B86F-819BC04B94EE}" type="presParOf" srcId="{6878C94F-3886-4191-92AB-D14E38800216}" destId="{E1F9521E-A135-45D4-82B6-BF4D9A7DC096}" srcOrd="0" destOrd="0" presId="urn:microsoft.com/office/officeart/2005/8/layout/pList2"/>
    <dgm:cxn modelId="{07CD4C87-DE18-4A76-8EDF-B7770ADEC6F5}" type="presParOf" srcId="{6878C94F-3886-4191-92AB-D14E38800216}" destId="{AF2B94E2-B595-4071-B7A8-1A847ACE78AF}" srcOrd="1" destOrd="0" presId="urn:microsoft.com/office/officeart/2005/8/layout/pList2"/>
    <dgm:cxn modelId="{410944C0-5A29-48C2-B1F3-CEE8010F1FC0}" type="presParOf" srcId="{6878C94F-3886-4191-92AB-D14E38800216}" destId="{5371B631-A107-4B69-9108-B19DA634BD28}" srcOrd="2" destOrd="0" presId="urn:microsoft.com/office/officeart/2005/8/layout/pList2"/>
    <dgm:cxn modelId="{5CEEADDB-BB31-42A8-806E-BA425ECC3727}" type="presParOf" srcId="{811ADC81-B309-4D43-9DDF-8A931F88D0CA}" destId="{BEE6D27B-14C3-46B6-8119-CE642957E8A6}" srcOrd="1" destOrd="0" presId="urn:microsoft.com/office/officeart/2005/8/layout/pList2"/>
    <dgm:cxn modelId="{F89D5164-F865-4FED-B587-642D77B4A655}" type="presParOf" srcId="{811ADC81-B309-4D43-9DDF-8A931F88D0CA}" destId="{7168A529-82C3-40B5-8E99-759C78A7E763}" srcOrd="2" destOrd="0" presId="urn:microsoft.com/office/officeart/2005/8/layout/pList2"/>
    <dgm:cxn modelId="{9DB597DB-653C-40B9-A6FF-F12CCDAEA746}" type="presParOf" srcId="{7168A529-82C3-40B5-8E99-759C78A7E763}" destId="{C4EA80D2-2DFE-40AB-9FB2-298E8AA63580}" srcOrd="0" destOrd="0" presId="urn:microsoft.com/office/officeart/2005/8/layout/pList2"/>
    <dgm:cxn modelId="{89263354-2498-4A63-BA49-1F3930972464}" type="presParOf" srcId="{7168A529-82C3-40B5-8E99-759C78A7E763}" destId="{7C39D9D8-4013-479B-90D8-5194C1CF7220}" srcOrd="1" destOrd="0" presId="urn:microsoft.com/office/officeart/2005/8/layout/pList2"/>
    <dgm:cxn modelId="{E9E97509-80DF-441E-85C4-9E224703DB9A}" type="presParOf" srcId="{7168A529-82C3-40B5-8E99-759C78A7E763}" destId="{19A1BE61-6B61-4113-BCA7-A7DAD8258369}" srcOrd="2" destOrd="0" presId="urn:microsoft.com/office/officeart/2005/8/layout/pList2"/>
    <dgm:cxn modelId="{1ACBF1C2-48A3-4D7E-845B-DD0CD6F2A586}" type="presParOf" srcId="{811ADC81-B309-4D43-9DDF-8A931F88D0CA}" destId="{909C680A-A7A7-4EF3-B943-ED6AB1983801}" srcOrd="3" destOrd="0" presId="urn:microsoft.com/office/officeart/2005/8/layout/pList2"/>
    <dgm:cxn modelId="{8767FB55-C3B8-47CC-9634-4A23F11628F9}" type="presParOf" srcId="{811ADC81-B309-4D43-9DDF-8A931F88D0CA}" destId="{770F8E26-3E5C-4B18-AAF6-47CFDCA66DE2}" srcOrd="4" destOrd="0" presId="urn:microsoft.com/office/officeart/2005/8/layout/pList2"/>
    <dgm:cxn modelId="{957B1BAE-4D68-447D-B8B6-8FD199BFB335}" type="presParOf" srcId="{770F8E26-3E5C-4B18-AAF6-47CFDCA66DE2}" destId="{B7B88DE9-F65E-41FC-9985-6000F0368E54}" srcOrd="0" destOrd="0" presId="urn:microsoft.com/office/officeart/2005/8/layout/pList2"/>
    <dgm:cxn modelId="{1EB60B2A-9308-4316-8BE0-9790663B829D}" type="presParOf" srcId="{770F8E26-3E5C-4B18-AAF6-47CFDCA66DE2}" destId="{B45AA575-185F-424B-9B92-DE90B602617E}" srcOrd="1" destOrd="0" presId="urn:microsoft.com/office/officeart/2005/8/layout/pList2"/>
    <dgm:cxn modelId="{A667E914-D2A4-40D9-AB2C-D69C3D491E3F}" type="presParOf" srcId="{770F8E26-3E5C-4B18-AAF6-47CFDCA66DE2}" destId="{E2587AA5-921C-49F0-8F5F-8A44E3BFEC3F}" srcOrd="2" destOrd="0" presId="urn:microsoft.com/office/officeart/2005/8/layout/pList2"/>
    <dgm:cxn modelId="{1411B8FB-77F9-463D-AC47-7FA239C86744}" type="presParOf" srcId="{811ADC81-B309-4D43-9DDF-8A931F88D0CA}" destId="{EBD87001-50EC-43FE-B076-055D12FC9793}" srcOrd="5" destOrd="0" presId="urn:microsoft.com/office/officeart/2005/8/layout/pList2"/>
    <dgm:cxn modelId="{48D6D56B-51BE-44B6-B29C-0BA26D34AFBF}" type="presParOf" srcId="{811ADC81-B309-4D43-9DDF-8A931F88D0CA}" destId="{A35565BC-D9BE-4B41-9BA5-01C6225CCBBB}" srcOrd="6" destOrd="0" presId="urn:microsoft.com/office/officeart/2005/8/layout/pList2"/>
    <dgm:cxn modelId="{18FA01CB-7B0A-4D61-8F4F-D11BD01B4F92}" type="presParOf" srcId="{A35565BC-D9BE-4B41-9BA5-01C6225CCBBB}" destId="{9F7A22AD-518F-4C9D-91B6-EA4F6270BA34}" srcOrd="0" destOrd="0" presId="urn:microsoft.com/office/officeart/2005/8/layout/pList2"/>
    <dgm:cxn modelId="{53D5AB2D-88F7-44D6-9D16-FF8BDD75FD26}" type="presParOf" srcId="{A35565BC-D9BE-4B41-9BA5-01C6225CCBBB}" destId="{BA8BBC9B-DD5B-476D-9AF5-7969672F01EC}" srcOrd="1" destOrd="0" presId="urn:microsoft.com/office/officeart/2005/8/layout/pList2"/>
    <dgm:cxn modelId="{530289FC-374A-4778-A884-EAF9DACF569D}" type="presParOf" srcId="{A35565BC-D9BE-4B41-9BA5-01C6225CCBBB}" destId="{34619B00-89EF-4CAB-B394-6658AA87D6F2}" srcOrd="2" destOrd="0" presId="urn:microsoft.com/office/officeart/2005/8/layout/pList2"/>
    <dgm:cxn modelId="{9F17C14E-635B-4200-9F48-181665436840}" type="presParOf" srcId="{811ADC81-B309-4D43-9DDF-8A931F88D0CA}" destId="{353BE8C9-26AA-494A-8BF0-DFA8C1C2B567}" srcOrd="7" destOrd="0" presId="urn:microsoft.com/office/officeart/2005/8/layout/pList2"/>
    <dgm:cxn modelId="{CE5BFCEE-554A-4413-9BA7-B0FB55AC4E5E}" type="presParOf" srcId="{811ADC81-B309-4D43-9DDF-8A931F88D0CA}" destId="{BC5ED729-D39D-45E9-9295-57C57D73574A}" srcOrd="8" destOrd="0" presId="urn:microsoft.com/office/officeart/2005/8/layout/pList2"/>
    <dgm:cxn modelId="{CD8B5B3B-D694-4D31-891F-ECCFE782D31C}" type="presParOf" srcId="{BC5ED729-D39D-45E9-9295-57C57D73574A}" destId="{716BB2FF-9654-4B37-BDDC-A2C918403798}" srcOrd="0" destOrd="0" presId="urn:microsoft.com/office/officeart/2005/8/layout/pList2"/>
    <dgm:cxn modelId="{034D7289-EC69-4970-A072-7CCA21590F83}" type="presParOf" srcId="{BC5ED729-D39D-45E9-9295-57C57D73574A}" destId="{EADFF5DE-4616-465C-A852-21509F0281C7}" srcOrd="1" destOrd="0" presId="urn:microsoft.com/office/officeart/2005/8/layout/pList2"/>
    <dgm:cxn modelId="{B82D57EC-A29E-4FE0-AD19-EB15D982514B}" type="presParOf" srcId="{BC5ED729-D39D-45E9-9295-57C57D73574A}" destId="{F44E3C75-980E-4519-BF6A-AFD8C5CF0B06}" srcOrd="2" destOrd="0" presId="urn:microsoft.com/office/officeart/2005/8/layout/pList2"/>
    <dgm:cxn modelId="{06078DD8-98D2-48E9-84D5-FCB2ED8CD309}" type="presParOf" srcId="{811ADC81-B309-4D43-9DDF-8A931F88D0CA}" destId="{867C58CB-A4EB-4DDF-B70C-D7DA0354429C}" srcOrd="9" destOrd="0" presId="urn:microsoft.com/office/officeart/2005/8/layout/pList2"/>
    <dgm:cxn modelId="{05FC690A-43D8-4324-9C11-0780F38BFEE7}" type="presParOf" srcId="{811ADC81-B309-4D43-9DDF-8A931F88D0CA}" destId="{CA38DB38-23B8-4474-903D-4975B806C2C5}" srcOrd="10" destOrd="0" presId="urn:microsoft.com/office/officeart/2005/8/layout/pList2"/>
    <dgm:cxn modelId="{84D7FBCA-7E57-43DF-83FB-905BCD713883}" type="presParOf" srcId="{CA38DB38-23B8-4474-903D-4975B806C2C5}" destId="{840F1861-91BD-4C9C-8D71-4C297355F283}" srcOrd="0" destOrd="0" presId="urn:microsoft.com/office/officeart/2005/8/layout/pList2"/>
    <dgm:cxn modelId="{0ED6E921-3830-4A22-B8E3-FE8CFA0E5D34}" type="presParOf" srcId="{CA38DB38-23B8-4474-903D-4975B806C2C5}" destId="{8A4F03D9-56CE-4349-8128-C98440874B5B}" srcOrd="1" destOrd="0" presId="urn:microsoft.com/office/officeart/2005/8/layout/pList2"/>
    <dgm:cxn modelId="{70F4F32A-E2E4-40A7-B258-949E8147E140}" type="presParOf" srcId="{CA38DB38-23B8-4474-903D-4975B806C2C5}" destId="{384E82A3-1FB8-41C7-AF0B-6DDFA6309D9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E1BB5-EFCD-4E0F-85D5-BA780184D887}">
      <dsp:nvSpPr>
        <dsp:cNvPr id="0" name=""/>
        <dsp:cNvSpPr/>
      </dsp:nvSpPr>
      <dsp:spPr>
        <a:xfrm>
          <a:off x="1809135" y="3169580"/>
          <a:ext cx="2088833" cy="178652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900" b="1" kern="1200" dirty="0"/>
            <a:t>Crowdfunding/-</a:t>
          </a:r>
          <a:r>
            <a:rPr lang="de-AT" sz="1900" b="1" kern="1200" dirty="0" err="1"/>
            <a:t>investing</a:t>
          </a:r>
          <a:endParaRPr lang="en-GB" sz="1900" b="1" kern="1200" dirty="0"/>
        </a:p>
      </dsp:txBody>
      <dsp:txXfrm>
        <a:off x="2132082" y="3445788"/>
        <a:ext cx="1442939" cy="1234110"/>
      </dsp:txXfrm>
    </dsp:sp>
    <dsp:sp modelId="{C6F52C22-2A38-4824-AE52-3D81DB35114D}">
      <dsp:nvSpPr>
        <dsp:cNvPr id="0" name=""/>
        <dsp:cNvSpPr/>
      </dsp:nvSpPr>
      <dsp:spPr>
        <a:xfrm>
          <a:off x="1897625" y="3940584"/>
          <a:ext cx="238102" cy="205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BC73BD-62BE-48D1-B12E-639881897692}">
      <dsp:nvSpPr>
        <dsp:cNvPr id="0" name=""/>
        <dsp:cNvSpPr/>
      </dsp:nvSpPr>
      <dsp:spPr>
        <a:xfrm>
          <a:off x="157302" y="2174341"/>
          <a:ext cx="2033640" cy="17533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5000" r="-1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1028C6-BA35-4069-B58E-BB01CD940265}">
      <dsp:nvSpPr>
        <dsp:cNvPr id="0" name=""/>
        <dsp:cNvSpPr/>
      </dsp:nvSpPr>
      <dsp:spPr>
        <a:xfrm>
          <a:off x="1571033" y="3599004"/>
          <a:ext cx="238102" cy="205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2B26735-ADD7-483E-9B84-F7CE36BDAFE1}">
      <dsp:nvSpPr>
        <dsp:cNvPr id="0" name=""/>
        <dsp:cNvSpPr/>
      </dsp:nvSpPr>
      <dsp:spPr>
        <a:xfrm>
          <a:off x="3549601" y="2242075"/>
          <a:ext cx="2033640" cy="17533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/>
            <a:t>Equipment Leasing</a:t>
          </a:r>
          <a:endParaRPr lang="en-GB" sz="2000" b="1" kern="1200" dirty="0"/>
        </a:p>
      </dsp:txBody>
      <dsp:txXfrm>
        <a:off x="3865184" y="2514162"/>
        <a:ext cx="1402474" cy="1209179"/>
      </dsp:txXfrm>
    </dsp:sp>
    <dsp:sp modelId="{9ABD35F0-5996-47E1-872F-81F75B044935}">
      <dsp:nvSpPr>
        <dsp:cNvPr id="0" name=""/>
        <dsp:cNvSpPr/>
      </dsp:nvSpPr>
      <dsp:spPr>
        <a:xfrm>
          <a:off x="4861197" y="3664783"/>
          <a:ext cx="238102" cy="205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326431-A6A6-47C0-8D48-4A81395F7CF8}">
      <dsp:nvSpPr>
        <dsp:cNvPr id="0" name=""/>
        <dsp:cNvSpPr/>
      </dsp:nvSpPr>
      <dsp:spPr>
        <a:xfrm>
          <a:off x="3584879" y="4080196"/>
          <a:ext cx="2033640" cy="17533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7000" r="-27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E892E3-6961-41BB-B4BF-BE3BC58BDBC2}">
      <dsp:nvSpPr>
        <dsp:cNvPr id="0" name=""/>
        <dsp:cNvSpPr/>
      </dsp:nvSpPr>
      <dsp:spPr>
        <a:xfrm>
          <a:off x="4925510" y="4147062"/>
          <a:ext cx="238102" cy="205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4E5EB2-5BF0-4E30-B386-A4DAAEE41FFF}">
      <dsp:nvSpPr>
        <dsp:cNvPr id="0" name=""/>
        <dsp:cNvSpPr/>
      </dsp:nvSpPr>
      <dsp:spPr>
        <a:xfrm>
          <a:off x="1885844" y="1297664"/>
          <a:ext cx="2033640" cy="17533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2000" b="1" kern="1200" dirty="0"/>
            <a:t>Energy </a:t>
          </a:r>
          <a:r>
            <a:rPr lang="de-AT" sz="2000" b="1" kern="1200" dirty="0" err="1"/>
            <a:t>performance</a:t>
          </a:r>
          <a:r>
            <a:rPr lang="de-AT" sz="2000" b="1" kern="1200" dirty="0"/>
            <a:t> </a:t>
          </a:r>
          <a:r>
            <a:rPr lang="de-AT" sz="2000" b="1" kern="1200" dirty="0" err="1"/>
            <a:t>contracting</a:t>
          </a:r>
          <a:endParaRPr lang="en-GB" sz="2000" b="1" kern="1200" dirty="0"/>
        </a:p>
      </dsp:txBody>
      <dsp:txXfrm>
        <a:off x="2201427" y="1569751"/>
        <a:ext cx="1402474" cy="1209179"/>
      </dsp:txXfrm>
    </dsp:sp>
    <dsp:sp modelId="{5E27A4A0-87D1-411F-9245-913B793F9DD5}">
      <dsp:nvSpPr>
        <dsp:cNvPr id="0" name=""/>
        <dsp:cNvSpPr/>
      </dsp:nvSpPr>
      <dsp:spPr>
        <a:xfrm>
          <a:off x="3402180" y="1558757"/>
          <a:ext cx="238102" cy="205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980D34-3B4D-4035-A665-BB7B8FC26531}">
      <dsp:nvSpPr>
        <dsp:cNvPr id="0" name=""/>
        <dsp:cNvSpPr/>
      </dsp:nvSpPr>
      <dsp:spPr>
        <a:xfrm>
          <a:off x="3569246" y="366831"/>
          <a:ext cx="2033640" cy="175335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CA3458-5650-42C6-8B95-88C70A3BEBF5}">
      <dsp:nvSpPr>
        <dsp:cNvPr id="0" name=""/>
        <dsp:cNvSpPr/>
      </dsp:nvSpPr>
      <dsp:spPr>
        <a:xfrm>
          <a:off x="3707987" y="1381861"/>
          <a:ext cx="238102" cy="20521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844CD-3183-43C5-BF6E-50099D0D6CCA}">
      <dsp:nvSpPr>
        <dsp:cNvPr id="0" name=""/>
        <dsp:cNvSpPr/>
      </dsp:nvSpPr>
      <dsp:spPr>
        <a:xfrm>
          <a:off x="0" y="0"/>
          <a:ext cx="7908863" cy="20442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1B631-A107-4B69-9108-B19DA634BD28}">
      <dsp:nvSpPr>
        <dsp:cNvPr id="0" name=""/>
        <dsp:cNvSpPr/>
      </dsp:nvSpPr>
      <dsp:spPr>
        <a:xfrm>
          <a:off x="238173" y="272560"/>
          <a:ext cx="1143464" cy="1499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9521E-A135-45D4-82B6-BF4D9A7DC096}">
      <dsp:nvSpPr>
        <dsp:cNvPr id="0" name=""/>
        <dsp:cNvSpPr/>
      </dsp:nvSpPr>
      <dsp:spPr>
        <a:xfrm rot="10800000">
          <a:off x="238173" y="2044203"/>
          <a:ext cx="1143464" cy="24984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65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273338" y="2044203"/>
        <a:ext cx="1073134" cy="2463306"/>
      </dsp:txXfrm>
    </dsp:sp>
    <dsp:sp modelId="{19A1BE61-6B61-4113-BCA7-A7DAD8258369}">
      <dsp:nvSpPr>
        <dsp:cNvPr id="0" name=""/>
        <dsp:cNvSpPr/>
      </dsp:nvSpPr>
      <dsp:spPr>
        <a:xfrm>
          <a:off x="1495983" y="272560"/>
          <a:ext cx="1143464" cy="149908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A80D2-2DFE-40AB-9FB2-298E8AA63580}">
      <dsp:nvSpPr>
        <dsp:cNvPr id="0" name=""/>
        <dsp:cNvSpPr/>
      </dsp:nvSpPr>
      <dsp:spPr>
        <a:xfrm rot="10800000">
          <a:off x="1495983" y="2044203"/>
          <a:ext cx="1143464" cy="24984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1531148" y="2044203"/>
        <a:ext cx="1073134" cy="2463306"/>
      </dsp:txXfrm>
    </dsp:sp>
    <dsp:sp modelId="{E2587AA5-921C-49F0-8F5F-8A44E3BFEC3F}">
      <dsp:nvSpPr>
        <dsp:cNvPr id="0" name=""/>
        <dsp:cNvSpPr/>
      </dsp:nvSpPr>
      <dsp:spPr>
        <a:xfrm>
          <a:off x="2753794" y="272560"/>
          <a:ext cx="1143464" cy="14990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88DE9-F65E-41FC-9985-6000F0368E54}">
      <dsp:nvSpPr>
        <dsp:cNvPr id="0" name=""/>
        <dsp:cNvSpPr/>
      </dsp:nvSpPr>
      <dsp:spPr>
        <a:xfrm rot="10800000">
          <a:off x="2753794" y="2044203"/>
          <a:ext cx="1143464" cy="24984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0" rIns="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2788959" y="2044203"/>
        <a:ext cx="1073134" cy="2463306"/>
      </dsp:txXfrm>
    </dsp:sp>
    <dsp:sp modelId="{34619B00-89EF-4CAB-B394-6658AA87D6F2}">
      <dsp:nvSpPr>
        <dsp:cNvPr id="0" name=""/>
        <dsp:cNvSpPr/>
      </dsp:nvSpPr>
      <dsp:spPr>
        <a:xfrm>
          <a:off x="4011604" y="272560"/>
          <a:ext cx="1143464" cy="149908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A22AD-518F-4C9D-91B6-EA4F6270BA34}">
      <dsp:nvSpPr>
        <dsp:cNvPr id="0" name=""/>
        <dsp:cNvSpPr/>
      </dsp:nvSpPr>
      <dsp:spPr>
        <a:xfrm rot="10800000">
          <a:off x="4011604" y="2044203"/>
          <a:ext cx="1143464" cy="24984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0" rIns="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4046769" y="2044203"/>
        <a:ext cx="1073134" cy="2463306"/>
      </dsp:txXfrm>
    </dsp:sp>
    <dsp:sp modelId="{F44E3C75-980E-4519-BF6A-AFD8C5CF0B06}">
      <dsp:nvSpPr>
        <dsp:cNvPr id="0" name=""/>
        <dsp:cNvSpPr/>
      </dsp:nvSpPr>
      <dsp:spPr>
        <a:xfrm>
          <a:off x="5269415" y="272560"/>
          <a:ext cx="1143464" cy="149908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BB2FF-9654-4B37-BDDC-A2C918403798}">
      <dsp:nvSpPr>
        <dsp:cNvPr id="0" name=""/>
        <dsp:cNvSpPr/>
      </dsp:nvSpPr>
      <dsp:spPr>
        <a:xfrm rot="10800000">
          <a:off x="5269415" y="2044203"/>
          <a:ext cx="1143464" cy="24984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99568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5304580" y="2044203"/>
        <a:ext cx="1073134" cy="2463306"/>
      </dsp:txXfrm>
    </dsp:sp>
    <dsp:sp modelId="{384E82A3-1FB8-41C7-AF0B-6DDFA6309D98}">
      <dsp:nvSpPr>
        <dsp:cNvPr id="0" name=""/>
        <dsp:cNvSpPr/>
      </dsp:nvSpPr>
      <dsp:spPr>
        <a:xfrm>
          <a:off x="6527225" y="272560"/>
          <a:ext cx="1143464" cy="149908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F1861-91BD-4C9C-8D71-4C297355F283}">
      <dsp:nvSpPr>
        <dsp:cNvPr id="0" name=""/>
        <dsp:cNvSpPr/>
      </dsp:nvSpPr>
      <dsp:spPr>
        <a:xfrm rot="10800000">
          <a:off x="6527225" y="2044203"/>
          <a:ext cx="1143464" cy="249847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0" rIns="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6562390" y="2044203"/>
        <a:ext cx="1073134" cy="2463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81FE16A-8A27-4D88-A9EA-50B26E87C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6B59B40-8603-419A-8847-37970AB261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AAA1E-CA86-4794-9A05-32F6E3190B54}" type="datetimeFigureOut">
              <a:rPr lang="en-GB" smtClean="0"/>
              <a:t>23/05/2019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F610FF-3A7C-4ABB-A26A-061F84A1E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5BE5FD-0213-492F-9B79-4543D68164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95C4F-FD4E-4735-91C3-C8623881BA1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109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F3EDEA4-8A9B-4AFB-B06A-03CAA35E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91" y="1830938"/>
            <a:ext cx="6132966" cy="1846117"/>
          </a:xfrm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D88F4DB1-285F-4AA7-9BF6-97BA7D3D1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778827"/>
            <a:ext cx="7886700" cy="3565703"/>
          </a:xfrm>
        </p:spPr>
        <p:txBody>
          <a:bodyPr/>
          <a:lstStyle/>
          <a:p>
            <a:r>
              <a:rPr lang="de-DE" dirty="0"/>
              <a:t>XXYY</a:t>
            </a:r>
            <a:endParaRPr lang="pl-P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6916" y="10763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DD/MM/YYYY</a:t>
            </a:r>
          </a:p>
          <a:p>
            <a:fld id="{C77C6C3F-668B-4AF5-BFA9-0F657EB068D6}" type="slidenum">
              <a:rPr lang="pl-PL" smtClean="0"/>
              <a:pPr/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258697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258697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2039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DD/MM/YYYY</a:t>
            </a:r>
          </a:p>
          <a:p>
            <a:fld id="{C77C6C3F-668B-4AF5-BFA9-0F657EB068D6}" type="slidenum">
              <a:rPr lang="pl-PL" smtClean="0"/>
              <a:pPr/>
              <a:t>‹Nr.›</a:t>
            </a:fld>
            <a:endParaRPr lang="pl-PL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23875"/>
          </a:xfrm>
          <a:prstGeom prst="rect">
            <a:avLst/>
          </a:prstGeom>
        </p:spPr>
        <p:txBody>
          <a:bodyPr/>
          <a:lstStyle>
            <a:lvl1pPr algn="r">
              <a:defRPr sz="28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261533"/>
            <a:ext cx="78867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2039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DD/MM/YYYY</a:t>
            </a:r>
          </a:p>
          <a:p>
            <a:fld id="{C77C6C3F-668B-4AF5-BFA9-0F657EB068D6}" type="slidenum">
              <a:rPr lang="pl-PL" smtClean="0"/>
              <a:pPr/>
              <a:t>‹Nr.›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ject.e.fix.mae/" TargetMode="External"/><Relationship Id="rId2" Type="http://schemas.openxmlformats.org/officeDocument/2006/relationships/hyperlink" Target="http://www.energyfinancing.eu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a.pintilie@conplusultra.com" TargetMode="External"/><Relationship Id="rId2" Type="http://schemas.openxmlformats.org/officeDocument/2006/relationships/hyperlink" Target="mailto:andreas.karner@conplusultra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plusultra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4.xml"/><Relationship Id="rId7" Type="http://schemas.openxmlformats.org/officeDocument/2006/relationships/oleObject" Target="../embeddings/oleObject2.bin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7.xml"/><Relationship Id="rId7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www.flickr.com/photos/lumaxart/2136953861" TargetMode="Externa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energyfinancing.eu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00D829-CEF8-429A-8618-7264C49A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90" y="2092022"/>
            <a:ext cx="7060441" cy="1870378"/>
          </a:xfrm>
        </p:spPr>
        <p:txBody>
          <a:bodyPr/>
          <a:lstStyle/>
          <a:p>
            <a:r>
              <a:rPr lang="de-AT" sz="5400" dirty="0"/>
              <a:t>Energy Financing Mix</a:t>
            </a:r>
            <a:br>
              <a:rPr lang="de-AT" sz="5400" dirty="0"/>
            </a:br>
            <a:r>
              <a:rPr lang="de-AT" sz="3200" i="1" dirty="0"/>
              <a:t>Innovative Financing </a:t>
            </a:r>
            <a:r>
              <a:rPr lang="de-AT" sz="3200" i="1" dirty="0" err="1"/>
              <a:t>Opportunities</a:t>
            </a:r>
            <a:r>
              <a:rPr lang="de-AT" sz="3200" i="1" dirty="0"/>
              <a:t> </a:t>
            </a:r>
            <a:br>
              <a:rPr lang="de-AT" sz="3200" i="1" dirty="0"/>
            </a:br>
            <a:r>
              <a:rPr lang="de-AT" sz="3200" i="1" dirty="0" err="1"/>
              <a:t>for</a:t>
            </a:r>
            <a:r>
              <a:rPr lang="de-AT" sz="3200" i="1" dirty="0"/>
              <a:t> Energy Efficiency</a:t>
            </a:r>
            <a:endParaRPr lang="en-GB" sz="5400" i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BFEC043-FDFF-4FBD-9293-79395579F70B}"/>
              </a:ext>
            </a:extLst>
          </p:cNvPr>
          <p:cNvSpPr txBox="1"/>
          <p:nvPr/>
        </p:nvSpPr>
        <p:spPr>
          <a:xfrm>
            <a:off x="569390" y="4296698"/>
            <a:ext cx="6196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i="1" dirty="0">
                <a:solidFill>
                  <a:schemeClr val="bg1"/>
                </a:solidFill>
                <a:latin typeface="+mj-lt"/>
              </a:rPr>
              <a:t>Alexandra Pintilie, ConPlusUltra Ltd.</a:t>
            </a:r>
          </a:p>
          <a:p>
            <a:r>
              <a:rPr lang="de-AT" sz="2400" i="1" dirty="0" err="1">
                <a:solidFill>
                  <a:schemeClr val="bg1"/>
                </a:solidFill>
                <a:latin typeface="+mj-lt"/>
              </a:rPr>
              <a:t>CrowdStream</a:t>
            </a:r>
            <a:r>
              <a:rPr lang="de-AT" sz="2400" i="1" dirty="0">
                <a:solidFill>
                  <a:schemeClr val="bg1"/>
                </a:solidFill>
                <a:latin typeface="+mj-lt"/>
              </a:rPr>
              <a:t> Conference, 28th May 2019, Varna</a:t>
            </a:r>
            <a:endParaRPr lang="en-GB" sz="2400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6067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843" y="1258562"/>
            <a:ext cx="4937301" cy="4015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Pilot campaigns</a:t>
            </a:r>
          </a:p>
          <a:p>
            <a:pPr marL="360363" indent="-360363">
              <a:buBlip>
                <a:blip r:embed="rId2"/>
              </a:buBlip>
            </a:pPr>
            <a:r>
              <a:rPr lang="en-GB" sz="2000" dirty="0"/>
              <a:t>start in autumn 2019 </a:t>
            </a:r>
          </a:p>
          <a:p>
            <a:pPr marL="360363" indent="-360363">
              <a:buBlip>
                <a:blip r:embed="rId2"/>
              </a:buBlip>
            </a:pPr>
            <a:r>
              <a:rPr lang="en-GB" sz="2000" dirty="0"/>
              <a:t>involvement of relevant stakeholders (project owners, energy providers, finance institutes, ESCOs, community and interest groups… )</a:t>
            </a:r>
          </a:p>
          <a:p>
            <a:pPr marL="360363" indent="-360363">
              <a:buBlip>
                <a:blip r:embed="rId2"/>
              </a:buBlip>
            </a:pPr>
            <a:r>
              <a:rPr lang="en-GB" sz="2000" dirty="0"/>
              <a:t>test and implementation of the E-FIX methodology in real-life environments, in each of the six partner countries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10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285750" y="288926"/>
            <a:ext cx="8229600" cy="5369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de-AT" altLang="de-DE" sz="2800" b="1" dirty="0">
                <a:latin typeface="Calibri"/>
                <a:cs typeface="Calibri"/>
              </a:rPr>
              <a:t>Focus: Financing </a:t>
            </a:r>
            <a:r>
              <a:rPr lang="de-AT" altLang="de-DE" sz="2800" b="1" dirty="0" err="1">
                <a:latin typeface="Calibri"/>
                <a:cs typeface="Calibri"/>
              </a:rPr>
              <a:t>Campaigns</a:t>
            </a:r>
            <a:endParaRPr altLang="de-DE" sz="2800" b="1" dirty="0">
              <a:latin typeface="Calibri"/>
              <a:cs typeface="Calibri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5D8E4B-0B3D-4636-97A7-B929F984EA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9"/>
          <a:stretch/>
        </p:blipFill>
        <p:spPr>
          <a:xfrm>
            <a:off x="5222985" y="3377641"/>
            <a:ext cx="3595186" cy="251054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73972C1-6F28-4E49-A315-1CFC369036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187" y="1733560"/>
            <a:ext cx="1614782" cy="147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3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0D7C7B6-A94C-4056-8F47-0316B7E9AB62}" type="slidenum">
              <a:rPr lang="de-DE" altLang="de-DE">
                <a:solidFill>
                  <a:srgbClr val="5F5F5F"/>
                </a:solidFill>
              </a:rPr>
              <a:pPr/>
              <a:t>11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8434" name="Titel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579438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en-GB" altLang="de-DE" sz="2800" b="1" dirty="0">
                <a:solidFill>
                  <a:schemeClr val="tx1"/>
                </a:solidFill>
                <a:latin typeface="Calibri"/>
                <a:cs typeface="Calibri"/>
              </a:rPr>
              <a:t>E-FIX: Expected I</a:t>
            </a:r>
            <a:r>
              <a:rPr altLang="de-DE" sz="2800" b="1" dirty="0" err="1">
                <a:solidFill>
                  <a:schemeClr val="tx1"/>
                </a:solidFill>
                <a:latin typeface="Calibri"/>
                <a:cs typeface="Calibri"/>
              </a:rPr>
              <a:t>mpact</a:t>
            </a:r>
            <a:r>
              <a:rPr lang="en-GB" altLang="de-DE" sz="2800" b="1" dirty="0">
                <a:solidFill>
                  <a:schemeClr val="tx1"/>
                </a:solidFill>
                <a:latin typeface="Calibri"/>
                <a:cs typeface="Calibri"/>
              </a:rPr>
              <a:t>s</a:t>
            </a:r>
            <a:endParaRPr altLang="de-DE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B89F2BE-307C-4C85-AAC2-38EB741C2046}"/>
              </a:ext>
            </a:extLst>
          </p:cNvPr>
          <p:cNvGrpSpPr/>
          <p:nvPr/>
        </p:nvGrpSpPr>
        <p:grpSpPr>
          <a:xfrm>
            <a:off x="385397" y="1209196"/>
            <a:ext cx="7908863" cy="4542675"/>
            <a:chOff x="345182" y="1227666"/>
            <a:chExt cx="8567935" cy="4402667"/>
          </a:xfrm>
        </p:grpSpPr>
        <p:graphicFrame>
          <p:nvGraphicFramePr>
            <p:cNvPr id="2" name="Diagramm 1">
              <a:extLst>
                <a:ext uri="{FF2B5EF4-FFF2-40B4-BE49-F238E27FC236}">
                  <a16:creationId xmlns:a16="http://schemas.microsoft.com/office/drawing/2014/main" id="{562620F8-54E2-42B6-9195-D8EF042E532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41238165"/>
                </p:ext>
              </p:extLst>
            </p:nvPr>
          </p:nvGraphicFramePr>
          <p:xfrm>
            <a:off x="345182" y="1227666"/>
            <a:ext cx="8567935" cy="4402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B7AB8AEF-58AF-4C5E-87C2-3354182DE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4099" t="10442" r="25792" b="22723"/>
            <a:stretch/>
          </p:blipFill>
          <p:spPr>
            <a:xfrm>
              <a:off x="4629150" y="1484784"/>
              <a:ext cx="1323273" cy="1440160"/>
            </a:xfrm>
            <a:prstGeom prst="rect">
              <a:avLst/>
            </a:prstGeom>
            <a:effectLst>
              <a:softEdge rad="152400"/>
            </a:effectLst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E4C7B9D-CCF4-4355-906E-5D68E108C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2246" r="33715" b="18398"/>
            <a:stretch/>
          </p:blipFill>
          <p:spPr>
            <a:xfrm>
              <a:off x="7430751" y="1463520"/>
              <a:ext cx="1224137" cy="1512168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026" name="Picture 2" descr="Bildergebnis fÃ¼r energy saving">
              <a:extLst>
                <a:ext uri="{FF2B5EF4-FFF2-40B4-BE49-F238E27FC236}">
                  <a16:creationId xmlns:a16="http://schemas.microsoft.com/office/drawing/2014/main" id="{E9F9AC8C-5BBE-4B38-8283-A1971A2C3B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571"/>
            <a:stretch/>
          </p:blipFill>
          <p:spPr bwMode="auto">
            <a:xfrm>
              <a:off x="6047296" y="1484784"/>
              <a:ext cx="1163695" cy="1506792"/>
            </a:xfrm>
            <a:prstGeom prst="rect">
              <a:avLst/>
            </a:prstGeom>
            <a:noFill/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Bildergebnis fÃ¼r investment">
              <a:extLst>
                <a:ext uri="{FF2B5EF4-FFF2-40B4-BE49-F238E27FC236}">
                  <a16:creationId xmlns:a16="http://schemas.microsoft.com/office/drawing/2014/main" id="{95878E8C-E4A3-4231-8E5E-A6E532AA3A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00" r="4926"/>
            <a:stretch/>
          </p:blipFill>
          <p:spPr bwMode="auto">
            <a:xfrm>
              <a:off x="2021936" y="1491872"/>
              <a:ext cx="1179257" cy="1440160"/>
            </a:xfrm>
            <a:prstGeom prst="rect">
              <a:avLst/>
            </a:prstGeom>
            <a:noFill/>
            <a:effectLst>
              <a:softEdge rad="381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C693454-01AE-402B-9D2A-6C7EB02B95F9}"/>
              </a:ext>
            </a:extLst>
          </p:cNvPr>
          <p:cNvSpPr/>
          <p:nvPr/>
        </p:nvSpPr>
        <p:spPr>
          <a:xfrm>
            <a:off x="5651884" y="3414617"/>
            <a:ext cx="2393065" cy="828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de-AT" dirty="0"/>
              <a:t>Pilot </a:t>
            </a:r>
            <a:r>
              <a:rPr lang="de-AT" dirty="0" err="1"/>
              <a:t>financing</a:t>
            </a:r>
            <a:r>
              <a:rPr lang="de-AT" dirty="0"/>
              <a:t> </a:t>
            </a:r>
            <a:r>
              <a:rPr lang="de-AT" dirty="0" err="1"/>
              <a:t>campaigns</a:t>
            </a:r>
            <a:r>
              <a:rPr lang="de-AT" dirty="0"/>
              <a:t>, </a:t>
            </a:r>
            <a:r>
              <a:rPr lang="de-AT" dirty="0" err="1"/>
              <a:t>investment</a:t>
            </a:r>
            <a:br>
              <a:rPr lang="de-AT" dirty="0"/>
            </a:br>
            <a:r>
              <a:rPr lang="de-AT" dirty="0"/>
              <a:t> ~ 8 mill. EUR</a:t>
            </a:r>
            <a:endParaRPr lang="en-GB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FB2BF004-417D-4168-9A69-1FC7CDBA030E}"/>
              </a:ext>
            </a:extLst>
          </p:cNvPr>
          <p:cNvSpPr/>
          <p:nvPr/>
        </p:nvSpPr>
        <p:spPr>
          <a:xfrm>
            <a:off x="5662830" y="4485760"/>
            <a:ext cx="2393065" cy="828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Energy </a:t>
            </a:r>
            <a:r>
              <a:rPr lang="de-AT" dirty="0" err="1"/>
              <a:t>savings</a:t>
            </a:r>
            <a:r>
              <a:rPr lang="de-AT" dirty="0"/>
              <a:t> </a:t>
            </a:r>
            <a:r>
              <a:rPr lang="de-AT" dirty="0" err="1"/>
              <a:t>triggered</a:t>
            </a:r>
            <a:br>
              <a:rPr lang="de-AT" dirty="0"/>
            </a:br>
            <a:r>
              <a:rPr lang="de-AT" dirty="0"/>
              <a:t> ~ 19 </a:t>
            </a:r>
            <a:r>
              <a:rPr lang="de-AT" dirty="0" err="1"/>
              <a:t>GWh</a:t>
            </a:r>
            <a:r>
              <a:rPr lang="de-AT" dirty="0"/>
              <a:t>/</a:t>
            </a:r>
            <a:r>
              <a:rPr lang="de-AT" dirty="0" err="1"/>
              <a:t>yr</a:t>
            </a:r>
            <a:endParaRPr lang="en-GB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DD80F7D-4D2E-4DAE-ACEE-EC3B4C7F636E}"/>
              </a:ext>
            </a:extLst>
          </p:cNvPr>
          <p:cNvSpPr/>
          <p:nvPr/>
        </p:nvSpPr>
        <p:spPr>
          <a:xfrm>
            <a:off x="3143295" y="4488299"/>
            <a:ext cx="2393065" cy="828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Renewable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triggered</a:t>
            </a:r>
            <a:br>
              <a:rPr lang="de-AT" dirty="0"/>
            </a:br>
            <a:r>
              <a:rPr lang="de-AT" dirty="0"/>
              <a:t> ~ 1.6 </a:t>
            </a:r>
            <a:r>
              <a:rPr lang="de-AT" dirty="0" err="1"/>
              <a:t>GWh</a:t>
            </a:r>
            <a:r>
              <a:rPr lang="de-AT" dirty="0"/>
              <a:t>/</a:t>
            </a:r>
            <a:r>
              <a:rPr lang="de-AT" dirty="0" err="1"/>
              <a:t>yr</a:t>
            </a:r>
            <a:endParaRPr lang="en-GB" dirty="0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38C4C3CC-D5B5-4379-BCF7-9A1A8C5EAF96}"/>
              </a:ext>
            </a:extLst>
          </p:cNvPr>
          <p:cNvSpPr/>
          <p:nvPr/>
        </p:nvSpPr>
        <p:spPr>
          <a:xfrm>
            <a:off x="3140267" y="3414617"/>
            <a:ext cx="2393065" cy="828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120 E-FIX </a:t>
            </a:r>
            <a:r>
              <a:rPr lang="de-AT" dirty="0" err="1"/>
              <a:t>Ambassadors</a:t>
            </a:r>
            <a:endParaRPr lang="en-GB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56F9B95A-ED4E-4357-8A21-39D0470F3326}"/>
              </a:ext>
            </a:extLst>
          </p:cNvPr>
          <p:cNvSpPr/>
          <p:nvPr/>
        </p:nvSpPr>
        <p:spPr>
          <a:xfrm>
            <a:off x="628650" y="3414617"/>
            <a:ext cx="2393065" cy="828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1 E-FIX Roadmap</a:t>
            </a:r>
          </a:p>
          <a:p>
            <a:pPr algn="ctr"/>
            <a:r>
              <a:rPr lang="de-AT" dirty="0"/>
              <a:t>6 Action Plans</a:t>
            </a:r>
            <a:endParaRPr lang="en-GB" dirty="0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2118E0D1-5B97-4754-BBE1-E2312B3C36A6}"/>
              </a:ext>
            </a:extLst>
          </p:cNvPr>
          <p:cNvSpPr/>
          <p:nvPr/>
        </p:nvSpPr>
        <p:spPr>
          <a:xfrm>
            <a:off x="623760" y="4485760"/>
            <a:ext cx="2393065" cy="828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6 Energy Financing Competence Centers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843" y="1258562"/>
            <a:ext cx="8132507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2600" b="1" dirty="0"/>
              <a:t>Save the date</a:t>
            </a:r>
          </a:p>
          <a:p>
            <a:pPr marL="0" indent="0" algn="ctr">
              <a:buNone/>
            </a:pPr>
            <a:r>
              <a:rPr lang="en-GB" sz="3600" b="1" dirty="0">
                <a:solidFill>
                  <a:srgbClr val="0070C0"/>
                </a:solidFill>
              </a:rPr>
              <a:t>Mid-term Conference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rgbClr val="0070C0"/>
                </a:solidFill>
              </a:rPr>
              <a:t>16.-17.10.2019</a:t>
            </a:r>
          </a:p>
          <a:p>
            <a:pPr marL="0" indent="0" algn="ctr">
              <a:buNone/>
            </a:pPr>
            <a:r>
              <a:rPr lang="en-GB" sz="3200" b="1" dirty="0">
                <a:solidFill>
                  <a:srgbClr val="0070C0"/>
                </a:solidFill>
              </a:rPr>
              <a:t>Zagreb, Croatia</a:t>
            </a:r>
          </a:p>
          <a:p>
            <a:pPr marL="0" indent="0" algn="ctr">
              <a:buNone/>
            </a:pPr>
            <a:endParaRPr lang="en-GB" sz="2600" b="1" dirty="0"/>
          </a:p>
          <a:p>
            <a:pPr marL="0" indent="0" algn="ctr">
              <a:buNone/>
            </a:pPr>
            <a:r>
              <a:rPr lang="en-GB" sz="2600" dirty="0"/>
              <a:t>Web: </a:t>
            </a:r>
            <a:r>
              <a:rPr lang="de-AT" sz="2600" dirty="0">
                <a:hlinkClick r:id="rId2"/>
              </a:rPr>
              <a:t>www.energyfinancing.eu</a:t>
            </a:r>
            <a:endParaRPr lang="de-AT" sz="2600" dirty="0"/>
          </a:p>
          <a:p>
            <a:pPr marL="0" indent="0" algn="ctr">
              <a:buNone/>
            </a:pPr>
            <a:r>
              <a:rPr lang="en-GB" sz="2600" dirty="0"/>
              <a:t>FB: </a:t>
            </a:r>
            <a:r>
              <a:rPr lang="en-GB" sz="2600" dirty="0">
                <a:hlinkClick r:id="rId3"/>
              </a:rPr>
              <a:t>Project E-FIX</a:t>
            </a:r>
            <a:endParaRPr lang="en-GB" sz="2600" dirty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12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285750" y="288926"/>
            <a:ext cx="8229600" cy="5369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de-AT" altLang="de-DE" sz="2800" b="1" dirty="0">
                <a:latin typeface="Calibri"/>
                <a:cs typeface="Calibri"/>
              </a:rPr>
              <a:t>E-FIX Event</a:t>
            </a:r>
            <a:endParaRPr altLang="de-DE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424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783" y="3140357"/>
            <a:ext cx="7886700" cy="293717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500"/>
              </a:spcBef>
              <a:buNone/>
            </a:pPr>
            <a:r>
              <a:rPr lang="de-DE" sz="2000" b="1" i="1" dirty="0"/>
              <a:t>Andreas Karner </a:t>
            </a:r>
            <a:r>
              <a:rPr lang="de-DE" sz="2000" dirty="0"/>
              <a:t>– Project </a:t>
            </a:r>
            <a:r>
              <a:rPr lang="de-DE" sz="2000" dirty="0" err="1"/>
              <a:t>Coordinator</a:t>
            </a:r>
            <a:endParaRPr lang="de-DE" sz="2000" i="1" dirty="0"/>
          </a:p>
          <a:p>
            <a:pPr marL="0" indent="0" algn="ctr">
              <a:spcBef>
                <a:spcPts val="500"/>
              </a:spcBef>
              <a:buNone/>
            </a:pPr>
            <a:r>
              <a:rPr lang="de-DE" sz="2000" dirty="0">
                <a:hlinkClick r:id="rId2"/>
              </a:rPr>
              <a:t>andreas.karner@conplusultra.com</a:t>
            </a:r>
            <a:r>
              <a:rPr lang="de-DE" sz="2000" dirty="0"/>
              <a:t> </a:t>
            </a:r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de-DE" sz="2000" b="1" i="1" dirty="0"/>
              <a:t>Alexandra Pintilie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de-DE" sz="2000" dirty="0">
                <a:hlinkClick r:id="rId3"/>
              </a:rPr>
              <a:t>alexandra.pintilie@conplusultra.com </a:t>
            </a:r>
            <a:endParaRPr lang="de-DE" sz="2000" dirty="0"/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spcBef>
                <a:spcPts val="500"/>
              </a:spcBef>
              <a:buNone/>
            </a:pPr>
            <a:r>
              <a:rPr lang="de-DE" sz="2000" dirty="0" err="1"/>
              <a:t>ConPlusUltra</a:t>
            </a:r>
            <a:r>
              <a:rPr lang="de-DE" sz="2000" dirty="0"/>
              <a:t> Ltd, Vienna/Austria</a:t>
            </a:r>
          </a:p>
          <a:p>
            <a:pPr marL="0" indent="0" algn="ctr">
              <a:spcBef>
                <a:spcPts val="500"/>
              </a:spcBef>
              <a:buNone/>
            </a:pPr>
            <a:r>
              <a:rPr lang="de-AT" sz="2000" dirty="0">
                <a:hlinkClick r:id="rId4"/>
              </a:rPr>
              <a:t>www.conplusultra.com</a:t>
            </a:r>
            <a:endParaRPr lang="de-DE" sz="2000" dirty="0"/>
          </a:p>
          <a:p>
            <a:pPr marL="0" indent="0" algn="ctr">
              <a:buNone/>
            </a:pP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783" y="1484671"/>
            <a:ext cx="7886700" cy="658761"/>
          </a:xfrm>
        </p:spPr>
        <p:txBody>
          <a:bodyPr>
            <a:noAutofit/>
          </a:bodyPr>
          <a:lstStyle/>
          <a:p>
            <a:pPr algn="ctr"/>
            <a:r>
              <a:rPr lang="de-DE" sz="3600" dirty="0">
                <a:latin typeface="Calibri"/>
                <a:cs typeface="Calibri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812275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think-cell Slide" r:id="rId5" imgW="425" imgH="426" progId="TCLayout.ActiveDocument.1">
                  <p:embed/>
                </p:oleObj>
              </mc:Choice>
              <mc:Fallback>
                <p:oleObj name="think-cell Slide" r:id="rId5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E5124B0-3A92-4585-8F27-3D7F36083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983" y="272334"/>
            <a:ext cx="6657368" cy="490459"/>
          </a:xfrm>
        </p:spPr>
        <p:txBody>
          <a:bodyPr>
            <a:noAutofit/>
          </a:bodyPr>
          <a:lstStyle/>
          <a:p>
            <a:r>
              <a:rPr lang="de-DE" sz="3200" dirty="0">
                <a:latin typeface="Calibri"/>
                <a:cs typeface="Calibri"/>
              </a:rPr>
              <a:t>The Energy Efficiency Paradigma</a:t>
            </a:r>
            <a:endParaRPr lang="de-DE" sz="3200" b="1" dirty="0">
              <a:latin typeface="Calibri"/>
              <a:cs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F34F22-8AD1-49B7-A913-0526DB4DA1D1}"/>
              </a:ext>
            </a:extLst>
          </p:cNvPr>
          <p:cNvSpPr/>
          <p:nvPr/>
        </p:nvSpPr>
        <p:spPr>
          <a:xfrm>
            <a:off x="2878462" y="7397990"/>
            <a:ext cx="261610" cy="2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23C95-1875-438F-84E4-4DCF0912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lang="pl-PL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fik 4">
            <a:extLst>
              <a:ext uri="{FF2B5EF4-FFF2-40B4-BE49-F238E27FC236}">
                <a16:creationId xmlns:a16="http://schemas.microsoft.com/office/drawing/2014/main" id="{F3A268DC-FEB8-4E6A-AA41-9A1F48813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029" y="2098840"/>
            <a:ext cx="4637450" cy="2840182"/>
          </a:xfrm>
          <a:prstGeom prst="rect">
            <a:avLst/>
          </a:prstGeom>
          <a:ln w="635">
            <a:solidFill>
              <a:srgbClr val="0070C0"/>
            </a:solidFill>
          </a:ln>
        </p:spPr>
      </p:pic>
      <p:sp>
        <p:nvSpPr>
          <p:cNvPr id="21" name="Rechteck 5">
            <a:extLst>
              <a:ext uri="{FF2B5EF4-FFF2-40B4-BE49-F238E27FC236}">
                <a16:creationId xmlns:a16="http://schemas.microsoft.com/office/drawing/2014/main" id="{73A6B6C3-D034-4070-88AE-7BCF87F80FB5}"/>
              </a:ext>
            </a:extLst>
          </p:cNvPr>
          <p:cNvSpPr/>
          <p:nvPr/>
        </p:nvSpPr>
        <p:spPr>
          <a:xfrm>
            <a:off x="135064" y="4939022"/>
            <a:ext cx="1170513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900" dirty="0"/>
              <a:t>(Quelle: EEFIG, 2015)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8C5619-6561-41D9-BB61-154502D066ED}"/>
              </a:ext>
            </a:extLst>
          </p:cNvPr>
          <p:cNvSpPr txBox="1"/>
          <p:nvPr/>
        </p:nvSpPr>
        <p:spPr>
          <a:xfrm>
            <a:off x="4928444" y="3419640"/>
            <a:ext cx="516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vs.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F7FD874-C967-4CB7-9196-D943251A4ADC}"/>
              </a:ext>
            </a:extLst>
          </p:cNvPr>
          <p:cNvSpPr>
            <a:spLocks noGrp="1"/>
          </p:cNvSpPr>
          <p:nvPr/>
        </p:nvSpPr>
        <p:spPr>
          <a:xfrm>
            <a:off x="5412495" y="1330035"/>
            <a:ext cx="3518476" cy="432261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(private)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investments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EE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en-GB" altLang="de-DE" sz="2400" dirty="0"/>
              <a:t>Still challenges ahead to </a:t>
            </a:r>
            <a:r>
              <a:rPr lang="en-GB" altLang="de-DE" sz="2400" b="1" dirty="0">
                <a:solidFill>
                  <a:srgbClr val="0070C0"/>
                </a:solidFill>
              </a:rPr>
              <a:t>improve EE above minimal legal requirements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Delay in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especially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private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because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payback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times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Lack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71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innovative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mechanisms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175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declutter-checklist">
            <a:extLst>
              <a:ext uri="{FF2B5EF4-FFF2-40B4-BE49-F238E27FC236}">
                <a16:creationId xmlns:a16="http://schemas.microsoft.com/office/drawing/2014/main" id="{617CA609-E6CA-49AD-AED3-E3850D0F208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813" y="3225142"/>
            <a:ext cx="3196537" cy="275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F7DDE1-D956-474A-9936-0F663BE545C8}"/>
              </a:ext>
            </a:extLst>
          </p:cNvPr>
          <p:cNvSpPr/>
          <p:nvPr/>
        </p:nvSpPr>
        <p:spPr>
          <a:xfrm>
            <a:off x="157316" y="1138652"/>
            <a:ext cx="8603226" cy="484071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E5124B0-3A92-4585-8F27-3D7F36083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983" y="136524"/>
            <a:ext cx="6657368" cy="626269"/>
          </a:xfrm>
        </p:spPr>
        <p:txBody>
          <a:bodyPr>
            <a:noAutofit/>
          </a:bodyPr>
          <a:lstStyle/>
          <a:p>
            <a:r>
              <a:rPr lang="de-DE" sz="2400" b="1" dirty="0">
                <a:latin typeface="Calibri"/>
                <a:cs typeface="Calibri"/>
              </a:rPr>
              <a:t>E-FIX </a:t>
            </a:r>
            <a:r>
              <a:rPr lang="de-DE" sz="2400" b="1" dirty="0" err="1">
                <a:latin typeface="Calibri"/>
                <a:cs typeface="Calibri"/>
              </a:rPr>
              <a:t>wants</a:t>
            </a:r>
            <a:r>
              <a:rPr lang="de-DE" sz="2400" b="1" dirty="0">
                <a:latin typeface="Calibri"/>
                <a:cs typeface="Calibri"/>
              </a:rPr>
              <a:t> </a:t>
            </a:r>
            <a:r>
              <a:rPr lang="de-DE" sz="2400" b="1" dirty="0" err="1">
                <a:latin typeface="Calibri"/>
                <a:cs typeface="Calibri"/>
              </a:rPr>
              <a:t>to</a:t>
            </a:r>
            <a:r>
              <a:rPr lang="de-DE" sz="2400" b="1" dirty="0">
                <a:latin typeface="Calibri"/>
                <a:cs typeface="Calibri"/>
              </a:rPr>
              <a:t> </a:t>
            </a:r>
            <a:r>
              <a:rPr lang="de-DE" sz="2400" b="1" dirty="0" err="1">
                <a:latin typeface="Calibri"/>
                <a:cs typeface="Calibri"/>
              </a:rPr>
              <a:t>remove</a:t>
            </a:r>
            <a:r>
              <a:rPr lang="de-DE" sz="2400" b="1" dirty="0">
                <a:latin typeface="Calibri"/>
                <a:cs typeface="Calibri"/>
              </a:rPr>
              <a:t> </a:t>
            </a:r>
            <a:r>
              <a:rPr lang="de-DE" sz="2400" b="1" dirty="0" err="1">
                <a:latin typeface="Calibri"/>
                <a:cs typeface="Calibri"/>
              </a:rPr>
              <a:t>barriers</a:t>
            </a:r>
            <a:r>
              <a:rPr lang="de-DE" sz="2400" b="1" dirty="0">
                <a:latin typeface="Calibri"/>
                <a:cs typeface="Calibri"/>
              </a:rPr>
              <a:t> </a:t>
            </a:r>
            <a:br>
              <a:rPr lang="de-DE" sz="2400" b="1" dirty="0">
                <a:latin typeface="Calibri"/>
                <a:cs typeface="Calibri"/>
              </a:rPr>
            </a:br>
            <a:r>
              <a:rPr lang="de-DE" sz="2400" b="1" dirty="0" err="1">
                <a:latin typeface="Calibri"/>
                <a:cs typeface="Calibri"/>
              </a:rPr>
              <a:t>between</a:t>
            </a:r>
            <a:r>
              <a:rPr lang="de-DE" sz="2400" b="1" dirty="0">
                <a:latin typeface="Calibri"/>
                <a:cs typeface="Calibri"/>
              </a:rPr>
              <a:t> </a:t>
            </a:r>
            <a:r>
              <a:rPr lang="de-DE" sz="2400" b="1" dirty="0" err="1">
                <a:latin typeface="Calibri"/>
                <a:cs typeface="Calibri"/>
              </a:rPr>
              <a:t>investors</a:t>
            </a:r>
            <a:r>
              <a:rPr lang="de-DE" sz="2400" b="1" dirty="0">
                <a:latin typeface="Calibri"/>
                <a:cs typeface="Calibri"/>
              </a:rPr>
              <a:t> and </a:t>
            </a:r>
            <a:r>
              <a:rPr lang="de-DE" sz="2400" b="1" dirty="0" err="1">
                <a:latin typeface="Calibri"/>
                <a:cs typeface="Calibri"/>
              </a:rPr>
              <a:t>project</a:t>
            </a:r>
            <a:r>
              <a:rPr lang="de-DE" sz="2400" b="1" dirty="0">
                <a:latin typeface="Calibri"/>
                <a:cs typeface="Calibri"/>
              </a:rPr>
              <a:t> </a:t>
            </a:r>
            <a:r>
              <a:rPr lang="de-DE" sz="2400" b="1" dirty="0" err="1">
                <a:latin typeface="Calibri"/>
                <a:cs typeface="Calibri"/>
              </a:rPr>
              <a:t>developers</a:t>
            </a:r>
            <a:endParaRPr lang="de-DE" sz="2400" b="1" dirty="0">
              <a:latin typeface="Calibri"/>
              <a:cs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F34F22-8AD1-49B7-A913-0526DB4DA1D1}"/>
              </a:ext>
            </a:extLst>
          </p:cNvPr>
          <p:cNvSpPr/>
          <p:nvPr/>
        </p:nvSpPr>
        <p:spPr>
          <a:xfrm>
            <a:off x="2878462" y="7397990"/>
            <a:ext cx="261610" cy="2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23C95-1875-438F-84E4-4DCF0912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lang="pl-PL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2">
            <a:extLst>
              <a:ext uri="{FF2B5EF4-FFF2-40B4-BE49-F238E27FC236}">
                <a16:creationId xmlns:a16="http://schemas.microsoft.com/office/drawing/2014/main" id="{6CBECE05-D695-458F-B49A-E7C132D132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678" y="1186294"/>
            <a:ext cx="8338501" cy="47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1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843" y="1258562"/>
            <a:ext cx="3087945" cy="4648200"/>
          </a:xfrm>
        </p:spPr>
        <p:txBody>
          <a:bodyPr>
            <a:normAutofit/>
          </a:bodyPr>
          <a:lstStyle/>
          <a:p>
            <a:pPr marL="355600" indent="-355600">
              <a:buBlip>
                <a:blip r:embed="rId2"/>
              </a:buBlip>
              <a:defRPr/>
            </a:pPr>
            <a:r>
              <a:rPr lang="en-GB" sz="2600" b="1" dirty="0">
                <a:solidFill>
                  <a:srgbClr val="0070C0"/>
                </a:solidFill>
              </a:rPr>
              <a:t>E-FIX </a:t>
            </a:r>
            <a:r>
              <a:rPr lang="en-GB" sz="2600" dirty="0"/>
              <a:t>aims at triggering </a:t>
            </a:r>
            <a:r>
              <a:rPr lang="en-GB" sz="2600" b="1" dirty="0">
                <a:solidFill>
                  <a:srgbClr val="0070C0"/>
                </a:solidFill>
              </a:rPr>
              <a:t>private finance for sustainable energy projects </a:t>
            </a:r>
            <a:r>
              <a:rPr lang="en-GB" sz="2600" dirty="0"/>
              <a:t>by focussing on </a:t>
            </a:r>
            <a:r>
              <a:rPr lang="en-GB" sz="2600" b="1" dirty="0">
                <a:solidFill>
                  <a:srgbClr val="0070C0"/>
                </a:solidFill>
              </a:rPr>
              <a:t>specific financing mechanisms</a:t>
            </a:r>
          </a:p>
          <a:p>
            <a:pPr>
              <a:defRPr/>
            </a:pPr>
            <a:endParaRPr lang="en-GB" dirty="0"/>
          </a:p>
          <a:p>
            <a:pPr marL="457200" lvl="1" indent="0">
              <a:buNone/>
              <a:defRPr/>
            </a:pPr>
            <a:endParaRPr lang="en-GB" dirty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4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285750" y="288926"/>
            <a:ext cx="8229600" cy="5369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de-AT" altLang="de-DE" sz="2800" b="1" dirty="0">
                <a:latin typeface="Calibri"/>
                <a:cs typeface="Calibri"/>
              </a:rPr>
              <a:t>Innovative </a:t>
            </a:r>
            <a:r>
              <a:rPr lang="de-AT" altLang="de-DE" sz="2800" b="1" dirty="0" err="1">
                <a:latin typeface="Calibri"/>
                <a:cs typeface="Calibri"/>
              </a:rPr>
              <a:t>financing</a:t>
            </a:r>
            <a:r>
              <a:rPr lang="de-AT" altLang="de-DE" sz="2800" b="1" dirty="0">
                <a:latin typeface="Calibri"/>
                <a:cs typeface="Calibri"/>
              </a:rPr>
              <a:t> </a:t>
            </a:r>
            <a:r>
              <a:rPr lang="de-AT" altLang="de-DE" sz="2800" b="1" dirty="0" err="1">
                <a:latin typeface="Calibri"/>
                <a:cs typeface="Calibri"/>
              </a:rPr>
              <a:t>mechanisms</a:t>
            </a:r>
            <a:endParaRPr altLang="de-DE" sz="2800" b="1" dirty="0">
              <a:latin typeface="Calibri"/>
              <a:cs typeface="Calibri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0F5A34C6-27B7-427B-A452-48DA20C8B1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427566"/>
              </p:ext>
            </p:extLst>
          </p:nvPr>
        </p:nvGraphicFramePr>
        <p:xfrm>
          <a:off x="3470788" y="557418"/>
          <a:ext cx="7237156" cy="583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D08AB3-D1B8-44DD-B021-9B99BCE3DD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3333"/>
          <a:stretch/>
        </p:blipFill>
        <p:spPr>
          <a:xfrm>
            <a:off x="5181600" y="1386840"/>
            <a:ext cx="3962400" cy="4572000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E5124B0-3A92-4585-8F27-3D7F36083E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think-cell Slide" r:id="rId7" imgW="425" imgH="426" progId="TCLayout.ActiveDocument.1">
                  <p:embed/>
                </p:oleObj>
              </mc:Choice>
              <mc:Fallback>
                <p:oleObj name="think-cell Slide" r:id="rId7" imgW="425" imgH="426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8E5124B0-3A92-4585-8F27-3D7F36083E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ECA6C22-BC38-4F94-9B01-12D2F57294C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A12DFBB-F130-407B-9144-7CE7D9340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983" y="272334"/>
            <a:ext cx="6657368" cy="490459"/>
          </a:xfrm>
        </p:spPr>
        <p:txBody>
          <a:bodyPr>
            <a:noAutofit/>
          </a:bodyPr>
          <a:lstStyle/>
          <a:p>
            <a:r>
              <a:rPr lang="de-DE" sz="2800" b="1" dirty="0">
                <a:latin typeface="Calibri"/>
                <a:cs typeface="Calibri"/>
              </a:rPr>
              <a:t>E-FIX </a:t>
            </a:r>
            <a:r>
              <a:rPr lang="de-DE" sz="2800" b="1" dirty="0" err="1">
                <a:latin typeface="Calibri"/>
                <a:cs typeface="Calibri"/>
              </a:rPr>
              <a:t>is</a:t>
            </a:r>
            <a:r>
              <a:rPr lang="de-DE" sz="2800" b="1" dirty="0">
                <a:latin typeface="Calibri"/>
                <a:cs typeface="Calibri"/>
              </a:rPr>
              <a:t> </a:t>
            </a:r>
            <a:r>
              <a:rPr lang="de-DE" sz="2800" b="1" dirty="0" err="1">
                <a:latin typeface="Calibri"/>
                <a:cs typeface="Calibri"/>
              </a:rPr>
              <a:t>moving</a:t>
            </a:r>
            <a:r>
              <a:rPr lang="de-DE" sz="2800" b="1" dirty="0">
                <a:latin typeface="Calibri"/>
                <a:cs typeface="Calibri"/>
              </a:rPr>
              <a:t> </a:t>
            </a:r>
            <a:r>
              <a:rPr lang="de-DE" sz="2800" b="1" dirty="0" err="1">
                <a:latin typeface="Calibri"/>
                <a:cs typeface="Calibri"/>
              </a:rPr>
              <a:t>along</a:t>
            </a:r>
            <a:r>
              <a:rPr lang="de-DE" sz="2800" b="1" dirty="0">
                <a:latin typeface="Calibri"/>
                <a:cs typeface="Calibri"/>
              </a:rPr>
              <a:t> 3 </a:t>
            </a:r>
            <a:r>
              <a:rPr lang="de-DE" sz="2800" b="1" dirty="0" err="1">
                <a:latin typeface="Calibri"/>
                <a:cs typeface="Calibri"/>
              </a:rPr>
              <a:t>directions</a:t>
            </a:r>
            <a:endParaRPr lang="de-DE" sz="2800" b="1" dirty="0">
              <a:latin typeface="Calibri"/>
              <a:cs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4F34F22-8AD1-49B7-A913-0526DB4DA1D1}"/>
              </a:ext>
            </a:extLst>
          </p:cNvPr>
          <p:cNvSpPr/>
          <p:nvPr/>
        </p:nvSpPr>
        <p:spPr>
          <a:xfrm>
            <a:off x="2878462" y="7397990"/>
            <a:ext cx="261610" cy="2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C23C95-1875-438F-84E4-4DCF0912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C6C3F-668B-4AF5-BFA9-0F657EB068D6}" type="slidenum">
              <a:rPr lang="pl-PL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402F2FD7-E663-40C1-BB92-5277B471B4AE}"/>
              </a:ext>
            </a:extLst>
          </p:cNvPr>
          <p:cNvSpPr>
            <a:spLocks noGrp="1"/>
          </p:cNvSpPr>
          <p:nvPr/>
        </p:nvSpPr>
        <p:spPr>
          <a:xfrm>
            <a:off x="441960" y="1043939"/>
            <a:ext cx="8290560" cy="482568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8525" indent="-365125">
              <a:spcBef>
                <a:spcPts val="300"/>
              </a:spcBef>
              <a:buNone/>
              <a:defRPr/>
            </a:pPr>
            <a:r>
              <a:rPr lang="de-DE" sz="2400" b="1" dirty="0">
                <a:solidFill>
                  <a:srgbClr val="0071BD"/>
                </a:solidFill>
              </a:rPr>
              <a:t>TRANSFER KNOWLEDGE</a:t>
            </a:r>
          </a:p>
          <a:p>
            <a:pPr marL="898525" lvl="1" indent="-365125">
              <a:spcBef>
                <a:spcPts val="300"/>
              </a:spcBef>
              <a:defRPr/>
            </a:pPr>
            <a:r>
              <a:rPr lang="de-DE" sz="2000" dirty="0" err="1"/>
              <a:t>Within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Project Partnership: AT, CZ, HR, PL, GE, AM</a:t>
            </a:r>
          </a:p>
          <a:p>
            <a:pPr marL="533400" lvl="1" indent="0">
              <a:spcBef>
                <a:spcPts val="300"/>
              </a:spcBef>
              <a:buNone/>
              <a:defRPr/>
            </a:pPr>
            <a:endParaRPr lang="de-DE" sz="2000" dirty="0"/>
          </a:p>
          <a:p>
            <a:pPr marL="898525" indent="-365125">
              <a:spcBef>
                <a:spcPts val="300"/>
              </a:spcBef>
              <a:buNone/>
              <a:defRPr/>
            </a:pPr>
            <a:r>
              <a:rPr lang="de-DE" sz="2400" b="1" dirty="0">
                <a:solidFill>
                  <a:srgbClr val="0071BD"/>
                </a:solidFill>
              </a:rPr>
              <a:t>BUILD CAPACITIES</a:t>
            </a:r>
          </a:p>
          <a:p>
            <a:pPr marL="898525" lvl="1" indent="-365125">
              <a:spcBef>
                <a:spcPts val="300"/>
              </a:spcBef>
              <a:defRPr/>
            </a:pPr>
            <a:r>
              <a:rPr lang="de-DE" sz="2000" dirty="0" err="1"/>
              <a:t>Increasing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competencies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market</a:t>
            </a:r>
            <a:r>
              <a:rPr lang="de-DE" sz="2000" dirty="0"/>
              <a:t> </a:t>
            </a:r>
            <a:r>
              <a:rPr lang="de-DE" sz="2000" dirty="0" err="1"/>
              <a:t>actors</a:t>
            </a:r>
            <a:r>
              <a:rPr lang="de-DE" sz="2000" dirty="0"/>
              <a:t>, in </a:t>
            </a:r>
            <a:r>
              <a:rPr lang="de-DE" sz="2000" dirty="0" err="1"/>
              <a:t>regard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energy</a:t>
            </a:r>
            <a:r>
              <a:rPr lang="de-DE" sz="2000" dirty="0"/>
              <a:t> and </a:t>
            </a:r>
            <a:r>
              <a:rPr lang="de-DE" sz="2000" dirty="0" err="1"/>
              <a:t>financing</a:t>
            </a:r>
            <a:r>
              <a:rPr lang="de-DE" sz="2000" dirty="0"/>
              <a:t> </a:t>
            </a:r>
            <a:r>
              <a:rPr lang="de-DE" sz="2000" dirty="0" err="1"/>
              <a:t>requirements</a:t>
            </a:r>
            <a:endParaRPr lang="de-DE" sz="2000" dirty="0"/>
          </a:p>
          <a:p>
            <a:pPr marL="898525" lvl="1" indent="-365125">
              <a:spcBef>
                <a:spcPts val="300"/>
              </a:spcBef>
              <a:defRPr/>
            </a:pPr>
            <a:r>
              <a:rPr lang="de-DE" sz="2000" dirty="0"/>
              <a:t>Training </a:t>
            </a:r>
            <a:r>
              <a:rPr lang="de-DE" sz="2000" dirty="0" err="1"/>
              <a:t>of</a:t>
            </a:r>
            <a:r>
              <a:rPr lang="de-DE" sz="2000" dirty="0"/>
              <a:t> „</a:t>
            </a:r>
            <a:r>
              <a:rPr lang="de-DE" sz="2000" dirty="0" err="1"/>
              <a:t>Ambassadors</a:t>
            </a:r>
            <a:r>
              <a:rPr lang="de-DE" sz="2000" dirty="0"/>
              <a:t>“ </a:t>
            </a:r>
            <a:r>
              <a:rPr lang="de-DE" sz="2000" dirty="0" err="1"/>
              <a:t>for</a:t>
            </a:r>
            <a:r>
              <a:rPr lang="de-DE" sz="2000" dirty="0"/>
              <a:t> innovative </a:t>
            </a:r>
            <a:r>
              <a:rPr lang="de-DE" sz="2000" dirty="0" err="1"/>
              <a:t>financing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energy</a:t>
            </a:r>
            <a:r>
              <a:rPr lang="de-DE" sz="2000" dirty="0"/>
              <a:t> </a:t>
            </a:r>
            <a:r>
              <a:rPr lang="de-DE" sz="2000" dirty="0" err="1"/>
              <a:t>projects</a:t>
            </a:r>
            <a:endParaRPr lang="de-DE" sz="2000" dirty="0"/>
          </a:p>
          <a:p>
            <a:pPr marL="533400" lvl="1" indent="0">
              <a:spcBef>
                <a:spcPts val="300"/>
              </a:spcBef>
              <a:buNone/>
              <a:defRPr/>
            </a:pPr>
            <a:endParaRPr lang="de-DE" sz="2000" dirty="0"/>
          </a:p>
          <a:p>
            <a:pPr marL="898525" indent="-365125">
              <a:spcBef>
                <a:spcPts val="300"/>
              </a:spcBef>
              <a:buNone/>
              <a:defRPr/>
            </a:pPr>
            <a:r>
              <a:rPr lang="de-DE" sz="2400" b="1" dirty="0">
                <a:solidFill>
                  <a:srgbClr val="0071BD"/>
                </a:solidFill>
              </a:rPr>
              <a:t>ROLL OUT</a:t>
            </a:r>
          </a:p>
          <a:p>
            <a:pPr marL="898525" lvl="1" indent="-365125">
              <a:spcBef>
                <a:spcPts val="300"/>
              </a:spcBef>
              <a:defRPr/>
            </a:pPr>
            <a:r>
              <a:rPr lang="en-GB" sz="2000" dirty="0"/>
              <a:t>Strengthening national/regional structures for the innovative financing of energy projects in the partner countries</a:t>
            </a:r>
          </a:p>
          <a:p>
            <a:pPr marL="898525" lvl="1" indent="-365125">
              <a:spcBef>
                <a:spcPts val="300"/>
              </a:spcBef>
              <a:defRPr/>
            </a:pPr>
            <a:r>
              <a:rPr lang="en-GB" sz="2000" dirty="0"/>
              <a:t>Test and disseminate tailored innovative energy financing mechanisms </a:t>
            </a:r>
          </a:p>
          <a:p>
            <a:pPr marL="898525" lvl="1" indent="-365125">
              <a:spcBef>
                <a:spcPts val="300"/>
              </a:spcBef>
              <a:defRPr/>
            </a:pPr>
            <a:r>
              <a:rPr lang="en-GB" sz="2000" dirty="0"/>
              <a:t>Thereby increasing the investments in the energy sector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0FB875-F1E2-4E3C-B109-7D1F23D2789B}"/>
              </a:ext>
            </a:extLst>
          </p:cNvPr>
          <p:cNvSpPr/>
          <p:nvPr/>
        </p:nvSpPr>
        <p:spPr>
          <a:xfrm>
            <a:off x="528320" y="1113868"/>
            <a:ext cx="426720" cy="636798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  <a:endParaRPr lang="de-DE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392FD52-B8BF-4938-B352-B3E42255665C}"/>
              </a:ext>
            </a:extLst>
          </p:cNvPr>
          <p:cNvSpPr/>
          <p:nvPr/>
        </p:nvSpPr>
        <p:spPr>
          <a:xfrm>
            <a:off x="528320" y="2136941"/>
            <a:ext cx="426720" cy="1448817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  <a:endParaRPr lang="de-DE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3B427F-1607-4843-8BE1-04954C8083C4}"/>
              </a:ext>
            </a:extLst>
          </p:cNvPr>
          <p:cNvSpPr/>
          <p:nvPr/>
        </p:nvSpPr>
        <p:spPr>
          <a:xfrm>
            <a:off x="528320" y="3972033"/>
            <a:ext cx="426720" cy="1772099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  <a:endParaRPr lang="de-DE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6C0DBB-A150-4C49-8218-90044F33BA9B}"/>
              </a:ext>
            </a:extLst>
          </p:cNvPr>
          <p:cNvCxnSpPr>
            <a:cxnSpLocks/>
          </p:cNvCxnSpPr>
          <p:nvPr/>
        </p:nvCxnSpPr>
        <p:spPr>
          <a:xfrm>
            <a:off x="613458" y="1957698"/>
            <a:ext cx="7901892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57973C-A13C-4D75-B8BE-1224CFB369BF}"/>
              </a:ext>
            </a:extLst>
          </p:cNvPr>
          <p:cNvCxnSpPr>
            <a:cxnSpLocks/>
          </p:cNvCxnSpPr>
          <p:nvPr/>
        </p:nvCxnSpPr>
        <p:spPr>
          <a:xfrm>
            <a:off x="613458" y="3809650"/>
            <a:ext cx="7901892" cy="0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apa">
            <a:extLst>
              <a:ext uri="{FF2B5EF4-FFF2-40B4-BE49-F238E27FC236}">
                <a16:creationId xmlns:a16="http://schemas.microsoft.com/office/drawing/2014/main" id="{DBD66389-44A1-449C-9C0E-24B1F2469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554230"/>
            <a:ext cx="2438399" cy="19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803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B3B56751-CC98-4391-B788-1F9CC70D6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" y="949087"/>
            <a:ext cx="9022862" cy="4999153"/>
          </a:xfrm>
          <a:prstGeom prst="rect">
            <a:avLst/>
          </a:prstGeom>
        </p:spPr>
      </p:pic>
      <p:sp>
        <p:nvSpPr>
          <p:cNvPr id="26" name="Tytuł 1">
            <a:extLst>
              <a:ext uri="{FF2B5EF4-FFF2-40B4-BE49-F238E27FC236}">
                <a16:creationId xmlns:a16="http://schemas.microsoft.com/office/drawing/2014/main" id="{915484AD-C1F7-4787-9E4E-1A6445B6E587}"/>
              </a:ext>
            </a:extLst>
          </p:cNvPr>
          <p:cNvSpPr txBox="1">
            <a:spLocks/>
          </p:cNvSpPr>
          <p:nvPr/>
        </p:nvSpPr>
        <p:spPr>
          <a:xfrm>
            <a:off x="1857983" y="272334"/>
            <a:ext cx="6657368" cy="4904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2800" b="1" dirty="0">
                <a:latin typeface="Calibri"/>
                <a:cs typeface="Calibri"/>
              </a:rPr>
              <a:t>E-FIX </a:t>
            </a:r>
            <a:r>
              <a:rPr lang="de-DE" sz="2800" b="1" dirty="0" err="1">
                <a:latin typeface="Calibri"/>
                <a:cs typeface="Calibri"/>
              </a:rPr>
              <a:t>is</a:t>
            </a:r>
            <a:r>
              <a:rPr lang="de-DE" sz="2800" b="1" dirty="0">
                <a:latin typeface="Calibri"/>
                <a:cs typeface="Calibri"/>
              </a:rPr>
              <a:t> </a:t>
            </a:r>
            <a:r>
              <a:rPr lang="de-DE" sz="2800" b="1" dirty="0" err="1">
                <a:latin typeface="Calibri"/>
                <a:cs typeface="Calibri"/>
              </a:rPr>
              <a:t>moving</a:t>
            </a:r>
            <a:r>
              <a:rPr lang="de-DE" sz="2800" b="1" dirty="0">
                <a:latin typeface="Calibri"/>
                <a:cs typeface="Calibri"/>
              </a:rPr>
              <a:t> </a:t>
            </a:r>
            <a:r>
              <a:rPr lang="de-DE" sz="2800" b="1" dirty="0" err="1">
                <a:latin typeface="Calibri"/>
                <a:cs typeface="Calibri"/>
              </a:rPr>
              <a:t>along</a:t>
            </a:r>
            <a:r>
              <a:rPr lang="de-DE" sz="2800" b="1" dirty="0">
                <a:latin typeface="Calibri"/>
                <a:cs typeface="Calibri"/>
              </a:rPr>
              <a:t> 3 </a:t>
            </a:r>
            <a:r>
              <a:rPr lang="de-DE" sz="2800" b="1" dirty="0" err="1">
                <a:latin typeface="Calibri"/>
                <a:cs typeface="Calibri"/>
              </a:rPr>
              <a:t>directions</a:t>
            </a:r>
            <a:endParaRPr lang="de-DE" sz="28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01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844" y="1258562"/>
            <a:ext cx="4577084" cy="4648200"/>
          </a:xfrm>
        </p:spPr>
        <p:txBody>
          <a:bodyPr>
            <a:normAutofit/>
          </a:bodyPr>
          <a:lstStyle/>
          <a:p>
            <a:pPr marL="360363" indent="-360363">
              <a:buBlip>
                <a:blip r:embed="rId2"/>
              </a:buBlip>
            </a:pPr>
            <a:r>
              <a:rPr lang="en-GB" sz="2000" dirty="0"/>
              <a:t>Financing &amp; Energy Policy Baseline for each partner country</a:t>
            </a:r>
          </a:p>
          <a:p>
            <a:pPr marL="360363" indent="-360363">
              <a:buBlip>
                <a:blip r:embed="rId2"/>
              </a:buBlip>
            </a:pPr>
            <a:r>
              <a:rPr lang="en-GB" sz="2000" dirty="0"/>
              <a:t>Case study analysis of alternative financing of energy projects in each partner country</a:t>
            </a:r>
          </a:p>
          <a:p>
            <a:pPr marL="360363" indent="-360363">
              <a:buBlip>
                <a:blip r:embed="rId2"/>
              </a:buBlip>
            </a:pPr>
            <a:r>
              <a:rPr lang="en-GB" sz="2000" dirty="0"/>
              <a:t>Individual gap analyses for validating the preselection of the innovative financing mechanism</a:t>
            </a:r>
          </a:p>
          <a:p>
            <a:pPr marL="360363" indent="-360363">
              <a:spcAft>
                <a:spcPts val="1200"/>
              </a:spcAft>
              <a:buBlip>
                <a:blip r:embed="rId2"/>
              </a:buBlip>
            </a:pPr>
            <a:r>
              <a:rPr lang="en-GB" sz="2000" dirty="0"/>
              <a:t>Catalogue of evaluation methods for the systematic assessment of sustainable energy projects</a:t>
            </a:r>
          </a:p>
          <a:p>
            <a:pPr marL="0" indent="0" algn="ctr">
              <a:buNone/>
            </a:pPr>
            <a:r>
              <a:rPr lang="en-GB" sz="2000" dirty="0"/>
              <a:t>All reports available on the E-FIX webpage: </a:t>
            </a:r>
            <a:r>
              <a:rPr lang="de-AT" sz="2000" dirty="0">
                <a:hlinkClick r:id="rId3"/>
              </a:rPr>
              <a:t>www.energyfinancing.eu</a:t>
            </a:r>
            <a:endParaRPr lang="en-GB" sz="2000" dirty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7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285750" y="288926"/>
            <a:ext cx="8229600" cy="5369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de-AT" altLang="de-DE" sz="2800" b="1" dirty="0" err="1">
                <a:latin typeface="Calibri"/>
                <a:cs typeface="Calibri"/>
              </a:rPr>
              <a:t>Already</a:t>
            </a:r>
            <a:r>
              <a:rPr lang="de-AT" altLang="de-DE" sz="2800" b="1" dirty="0">
                <a:latin typeface="Calibri"/>
                <a:cs typeface="Calibri"/>
              </a:rPr>
              <a:t> </a:t>
            </a:r>
            <a:r>
              <a:rPr lang="de-AT" altLang="de-DE" sz="2800" b="1" dirty="0" err="1">
                <a:latin typeface="Calibri"/>
                <a:cs typeface="Calibri"/>
              </a:rPr>
              <a:t>available</a:t>
            </a:r>
            <a:r>
              <a:rPr lang="de-AT" altLang="de-DE" sz="2800" b="1" dirty="0">
                <a:latin typeface="Calibri"/>
                <a:cs typeface="Calibri"/>
              </a:rPr>
              <a:t> </a:t>
            </a:r>
            <a:r>
              <a:rPr lang="de-AT" altLang="de-DE" sz="2800" b="1" dirty="0" err="1">
                <a:latin typeface="Calibri"/>
                <a:cs typeface="Calibri"/>
              </a:rPr>
              <a:t>results</a:t>
            </a:r>
            <a:endParaRPr altLang="de-DE" sz="2800" b="1" dirty="0">
              <a:latin typeface="Calibri"/>
              <a:cs typeface="Calibri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9B5263-6529-4B9E-8EEF-60B17E96B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325" y="4125932"/>
            <a:ext cx="1972006" cy="1473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4BA1ABC-1F7E-4109-BE23-53ED7AFC5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804" y="1258562"/>
            <a:ext cx="1244066" cy="1771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CD19620-CB70-4200-AFB1-78A3E94A4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3904" y="2056599"/>
            <a:ext cx="1245114" cy="1771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3A21B0E-072D-4AFF-9EB4-95C6472EA4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1357" y="1258730"/>
            <a:ext cx="1244066" cy="1888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0FEFE81-E7B7-4C19-A1F6-24E6C34DC6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7090" y="2078036"/>
            <a:ext cx="1244066" cy="1771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152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843" y="1258562"/>
            <a:ext cx="8465593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Training curriculum </a:t>
            </a:r>
          </a:p>
          <a:p>
            <a:pPr marL="360363" indent="-360363">
              <a:spcAft>
                <a:spcPts val="600"/>
              </a:spcAft>
              <a:buBlip>
                <a:blip r:embed="rId2"/>
              </a:buBlip>
            </a:pPr>
            <a:r>
              <a:rPr lang="en-GB" sz="2000" dirty="0"/>
              <a:t>Didactics and engaging the audience</a:t>
            </a:r>
          </a:p>
          <a:p>
            <a:pPr marL="360363" indent="-360363">
              <a:spcAft>
                <a:spcPts val="600"/>
              </a:spcAft>
              <a:buBlip>
                <a:blip r:embed="rId2"/>
              </a:buBlip>
            </a:pPr>
            <a:r>
              <a:rPr lang="en-GB" sz="2000" dirty="0"/>
              <a:t>Catalogue of evaluation methods for the systematic assessment of sustainable energy projects</a:t>
            </a:r>
          </a:p>
          <a:p>
            <a:pPr marL="360363" indent="-360363">
              <a:spcAft>
                <a:spcPts val="300"/>
              </a:spcAft>
              <a:buBlip>
                <a:blip r:embed="rId2"/>
              </a:buBlip>
            </a:pPr>
            <a:r>
              <a:rPr lang="en-GB" sz="2000" dirty="0"/>
              <a:t>General modules addressing each financing mechanism</a:t>
            </a:r>
          </a:p>
          <a:p>
            <a:pPr lvl="1">
              <a:buBlip>
                <a:blip r:embed="rId2"/>
              </a:buBlip>
            </a:pPr>
            <a:r>
              <a:rPr lang="en-GB" sz="1800" dirty="0"/>
              <a:t>Leasing</a:t>
            </a:r>
          </a:p>
          <a:p>
            <a:pPr lvl="1">
              <a:buBlip>
                <a:blip r:embed="rId2"/>
              </a:buBlip>
            </a:pPr>
            <a:r>
              <a:rPr lang="en-GB" sz="1800" dirty="0"/>
              <a:t>Crowdfunding</a:t>
            </a:r>
          </a:p>
          <a:p>
            <a:pPr lvl="1">
              <a:spcAft>
                <a:spcPts val="600"/>
              </a:spcAft>
              <a:buBlip>
                <a:blip r:embed="rId2"/>
              </a:buBlip>
            </a:pPr>
            <a:r>
              <a:rPr lang="en-GB" sz="1800" dirty="0"/>
              <a:t>EPC</a:t>
            </a:r>
          </a:p>
          <a:p>
            <a:pPr marL="360363" indent="-360363">
              <a:spcAft>
                <a:spcPts val="1200"/>
              </a:spcAft>
              <a:buBlip>
                <a:blip r:embed="rId2"/>
              </a:buBlip>
            </a:pPr>
            <a:r>
              <a:rPr lang="en-GB" sz="2000" dirty="0"/>
              <a:t>Specialist finance following case-based teaching methods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Toolbox</a:t>
            </a:r>
          </a:p>
          <a:p>
            <a:pPr marL="360363" indent="-360363">
              <a:spcAft>
                <a:spcPts val="600"/>
              </a:spcAft>
              <a:buBlip>
                <a:blip r:embed="rId2"/>
              </a:buBlip>
            </a:pPr>
            <a:r>
              <a:rPr lang="en-GB" sz="2000" dirty="0"/>
              <a:t>preparation of projects; matching of adequate financing methods &amp; partners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8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285750" y="288926"/>
            <a:ext cx="8229600" cy="5369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de-AT" altLang="de-DE" sz="2800" b="1" dirty="0">
                <a:latin typeface="Calibri"/>
                <a:cs typeface="Calibri"/>
              </a:rPr>
              <a:t>Focus: </a:t>
            </a:r>
            <a:r>
              <a:rPr lang="de-AT" altLang="de-DE" sz="2800" b="1" dirty="0" err="1">
                <a:latin typeface="Calibri"/>
                <a:cs typeface="Calibri"/>
              </a:rPr>
              <a:t>Capacity</a:t>
            </a:r>
            <a:r>
              <a:rPr lang="de-AT" altLang="de-DE" sz="2800" b="1" dirty="0">
                <a:latin typeface="Calibri"/>
                <a:cs typeface="Calibri"/>
              </a:rPr>
              <a:t> Building</a:t>
            </a:r>
            <a:endParaRPr altLang="de-DE" sz="2800" b="1" dirty="0">
              <a:latin typeface="Calibri"/>
              <a:cs typeface="Calibri"/>
            </a:endParaRPr>
          </a:p>
        </p:txBody>
      </p:sp>
      <p:sp>
        <p:nvSpPr>
          <p:cNvPr id="4" name="Pfeil: nach rechts gekrümmt 3">
            <a:extLst>
              <a:ext uri="{FF2B5EF4-FFF2-40B4-BE49-F238E27FC236}">
                <a16:creationId xmlns:a16="http://schemas.microsoft.com/office/drawing/2014/main" id="{951608A7-DE0C-4FC8-9CA8-F0B516A8A0AB}"/>
              </a:ext>
            </a:extLst>
          </p:cNvPr>
          <p:cNvSpPr/>
          <p:nvPr/>
        </p:nvSpPr>
        <p:spPr>
          <a:xfrm rot="5600414">
            <a:off x="2650254" y="2957018"/>
            <a:ext cx="408449" cy="1098527"/>
          </a:xfrm>
          <a:prstGeom prst="curved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C759FEA-7AAE-4FFF-9D88-FB5015C4B77B}"/>
              </a:ext>
            </a:extLst>
          </p:cNvPr>
          <p:cNvSpPr/>
          <p:nvPr/>
        </p:nvSpPr>
        <p:spPr bwMode="auto">
          <a:xfrm>
            <a:off x="5729293" y="3637193"/>
            <a:ext cx="2529468" cy="589856"/>
          </a:xfrm>
          <a:prstGeom prst="rect">
            <a:avLst/>
          </a:prstGeom>
          <a:noFill/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Training Materials &amp; Digital Course </a:t>
            </a:r>
            <a:endParaRPr lang="de-DE" sz="2000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5A54B0-9CBC-47D0-B62D-9BBDE4556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61" y="3437452"/>
            <a:ext cx="2529468" cy="9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6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2844" y="1258562"/>
            <a:ext cx="4577084" cy="2860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070C0"/>
                </a:solidFill>
              </a:rPr>
              <a:t>Common standards for financing of energy projects </a:t>
            </a:r>
          </a:p>
          <a:p>
            <a:pPr marL="360363" indent="-360363">
              <a:buBlip>
                <a:blip r:embed="rId2"/>
              </a:buBlip>
            </a:pPr>
            <a:r>
              <a:rPr lang="en-GB" sz="2000" dirty="0"/>
              <a:t>technical, financial, environmental &amp; other relevant criteria</a:t>
            </a:r>
          </a:p>
          <a:p>
            <a:pPr marL="360363" indent="-360363">
              <a:buBlip>
                <a:blip r:embed="rId2"/>
              </a:buBlip>
            </a:pPr>
            <a:r>
              <a:rPr lang="en-GB" sz="2000" dirty="0"/>
              <a:t>compulsory &amp; optional criteria</a:t>
            </a:r>
          </a:p>
          <a:p>
            <a:pPr marL="360363" indent="-360363">
              <a:buBlip>
                <a:blip r:embed="rId2"/>
              </a:buBlip>
            </a:pPr>
            <a:r>
              <a:rPr lang="en-GB" sz="2000" dirty="0"/>
              <a:t>minimum of common criteria across all three financing mechanisms &amp; specific criteria for each of them 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FF2A87-6A8C-4BD7-943C-4704CD95AC52}" type="slidenum">
              <a:rPr lang="de-DE" altLang="de-DE">
                <a:solidFill>
                  <a:srgbClr val="5F5F5F"/>
                </a:solidFill>
              </a:rPr>
              <a:pPr/>
              <a:t>9</a:t>
            </a:fld>
            <a:endParaRPr lang="de-DE" altLang="de-DE">
              <a:solidFill>
                <a:srgbClr val="5F5F5F"/>
              </a:solidFill>
            </a:endParaRPr>
          </a:p>
        </p:txBody>
      </p:sp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>
          <a:xfrm>
            <a:off x="285750" y="288926"/>
            <a:ext cx="8229600" cy="5369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de-AT" altLang="de-DE" sz="2800" b="1" dirty="0">
                <a:latin typeface="Calibri"/>
                <a:cs typeface="Calibri"/>
              </a:rPr>
              <a:t>Focus: Quality </a:t>
            </a:r>
            <a:r>
              <a:rPr lang="de-AT" altLang="de-DE" sz="2800" b="1" dirty="0" err="1">
                <a:latin typeface="Calibri"/>
                <a:cs typeface="Calibri"/>
              </a:rPr>
              <a:t>Criteria</a:t>
            </a:r>
            <a:endParaRPr altLang="de-DE" sz="2800" b="1" dirty="0">
              <a:latin typeface="Calibri"/>
              <a:cs typeface="Calibri"/>
            </a:endParaRPr>
          </a:p>
        </p:txBody>
      </p:sp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ECB1C5AB-7E71-4385-BCD1-67191A68FA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01"/>
          <a:stretch/>
        </p:blipFill>
        <p:spPr>
          <a:xfrm rot="5400000">
            <a:off x="4731662" y="1642988"/>
            <a:ext cx="2615189" cy="2015837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372637-3D8D-4EA7-BD31-461EE3DAC1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290"/>
          <a:stretch/>
        </p:blipFill>
        <p:spPr>
          <a:xfrm rot="5400000">
            <a:off x="6558890" y="3375014"/>
            <a:ext cx="2545601" cy="20158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D4A8836-DFEA-447B-9BE1-9A832D10C3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673"/>
          <a:stretch/>
        </p:blipFill>
        <p:spPr>
          <a:xfrm>
            <a:off x="382844" y="4212647"/>
            <a:ext cx="5961395" cy="14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84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tFavqr_kOBIkl_W0qN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mdcBfJSweoIvlHphgwpg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Bildschirmpräsentation (4:3)</PresentationFormat>
  <Paragraphs>98</Paragraphs>
  <Slides>13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Motyw pakietu Office</vt:lpstr>
      <vt:lpstr>think-cell Slide</vt:lpstr>
      <vt:lpstr>Energy Financing Mix Innovative Financing Opportunities  for Energy Efficiency</vt:lpstr>
      <vt:lpstr>The Energy Efficiency Paradigma</vt:lpstr>
      <vt:lpstr>E-FIX wants to remove barriers  between investors and project developers</vt:lpstr>
      <vt:lpstr>Innovative financing mechanisms</vt:lpstr>
      <vt:lpstr>E-FIX is moving along 3 directions</vt:lpstr>
      <vt:lpstr>PowerPoint-Präsentation</vt:lpstr>
      <vt:lpstr>Already available results</vt:lpstr>
      <vt:lpstr>Focus: Capacity Building</vt:lpstr>
      <vt:lpstr>Focus: Quality Criteria</vt:lpstr>
      <vt:lpstr>Focus: Financing Campaigns</vt:lpstr>
      <vt:lpstr>E-FIX: Expected Impacts</vt:lpstr>
      <vt:lpstr>E-FIX Event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Andreas Karner</dc:creator>
  <cp:lastModifiedBy>Pintilie Alexandra</cp:lastModifiedBy>
  <cp:revision>93</cp:revision>
  <dcterms:created xsi:type="dcterms:W3CDTF">2012-08-15T16:54:36Z</dcterms:created>
  <dcterms:modified xsi:type="dcterms:W3CDTF">2019-05-23T07:48:29Z</dcterms:modified>
</cp:coreProperties>
</file>