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3" r:id="rId2"/>
    <p:sldMasterId id="2147483661" r:id="rId3"/>
  </p:sldMasterIdLst>
  <p:notesMasterIdLst>
    <p:notesMasterId r:id="rId17"/>
  </p:notesMasterIdLst>
  <p:handoutMasterIdLst>
    <p:handoutMasterId r:id="rId18"/>
  </p:handoutMasterIdLst>
  <p:sldIdLst>
    <p:sldId id="259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9"/>
    <p:restoredTop sz="94593"/>
  </p:normalViewPr>
  <p:slideViewPr>
    <p:cSldViewPr snapToGrid="0">
      <p:cViewPr>
        <p:scale>
          <a:sx n="93" d="100"/>
          <a:sy n="93" d="100"/>
        </p:scale>
        <p:origin x="640" y="61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B6D8-8915-478F-8FE1-7B6B8ADEE925}" type="datetimeFigureOut">
              <a:rPr lang="bg-BG" smtClean="0"/>
              <a:t>27.05.19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6BF0-232B-47E9-9794-ABDA7E649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836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45B1-9CDB-4177-BFBF-778648DE76BD}" type="datetimeFigureOut">
              <a:rPr lang="bg-BG" smtClean="0"/>
              <a:t>27.05.19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B5F0-09DE-4AF9-99FB-C059059334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523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5_Module#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331574" y="2160573"/>
            <a:ext cx="7526338" cy="542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14575" y="2774950"/>
            <a:ext cx="7581900" cy="566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32038" y="3495675"/>
            <a:ext cx="7629525" cy="598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96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0983" y="1113471"/>
            <a:ext cx="11462326" cy="526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0983" y="2032000"/>
            <a:ext cx="11462326" cy="411941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4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0983" y="1113471"/>
            <a:ext cx="11462326" cy="526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0983" y="2032000"/>
            <a:ext cx="6640944" cy="411941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131050" y="2022475"/>
            <a:ext cx="4681538" cy="41195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1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0983" y="1113471"/>
            <a:ext cx="11462326" cy="526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0983" y="2032000"/>
            <a:ext cx="11462326" cy="411941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27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0983" y="1113471"/>
            <a:ext cx="11462326" cy="526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0983" y="2032000"/>
            <a:ext cx="6640944" cy="411941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131050" y="2022475"/>
            <a:ext cx="4681538" cy="41195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257969" y="3408218"/>
            <a:ext cx="3744000" cy="184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58" r="2251"/>
          <a:stretch/>
        </p:blipFill>
        <p:spPr>
          <a:xfrm>
            <a:off x="120072" y="129311"/>
            <a:ext cx="2807855" cy="10355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47783" y="636385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Project co-funded by European Union funds (ERDF, IPA)</a:t>
            </a:r>
            <a:endParaRPr lang="bg-BG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" y="138545"/>
            <a:ext cx="2571339" cy="9236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7019" y="636385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Project co-funded by European Union funds (ERDF, IPA)</a:t>
            </a:r>
            <a:endParaRPr lang="bg-BG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6489700" y="78518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>
                <a:latin typeface="Cambria" panose="02040503050406030204" pitchFamily="18" charset="0"/>
                <a:hlinkClick r:id="rId6"/>
              </a:rPr>
              <a:t>http://www.interreg-danube.eu/approved-projects/crowdstream</a:t>
            </a:r>
            <a:r>
              <a:rPr lang="de-AT" sz="12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9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" y="138545"/>
            <a:ext cx="2571339" cy="9236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7019" y="636385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Project co-funded by European Union funds (ERDF, IPA)</a:t>
            </a:r>
            <a:endParaRPr lang="bg-BG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73156" y="1444956"/>
            <a:ext cx="8263539" cy="542167"/>
          </a:xfrm>
        </p:spPr>
        <p:txBody>
          <a:bodyPr/>
          <a:lstStyle/>
          <a:p>
            <a:endParaRPr lang="de-AT" sz="3200" dirty="0">
              <a:latin typeface="Cambria" panose="02040503050406030204" pitchFamily="18" charset="0"/>
            </a:endParaRPr>
          </a:p>
          <a:p>
            <a:br>
              <a:rPr lang="de-AT" sz="3200" dirty="0">
                <a:latin typeface="Cambria" panose="02040503050406030204" pitchFamily="18" charset="0"/>
              </a:rPr>
            </a:br>
            <a:r>
              <a:rPr lang="de-AT" sz="3200" dirty="0" err="1">
                <a:latin typeface="Cambria" panose="02040503050406030204" pitchFamily="18" charset="0"/>
              </a:rPr>
              <a:t>CrowdStream</a:t>
            </a:r>
            <a:r>
              <a:rPr lang="de-AT" sz="3200" dirty="0">
                <a:latin typeface="Cambria" panose="02040503050406030204" pitchFamily="18" charset="0"/>
              </a:rPr>
              <a:t> Pilot Actions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71330" y="3674580"/>
            <a:ext cx="7629525" cy="1076324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</a:rPr>
              <a:t>Varna, 28 May 2019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</a:rPr>
              <a:t>Jan Jareš, JAIP</a:t>
            </a:r>
          </a:p>
        </p:txBody>
      </p:sp>
    </p:spTree>
    <p:extLst>
      <p:ext uri="{BB962C8B-B14F-4D97-AF65-F5344CB8AC3E}">
        <p14:creationId xmlns:p14="http://schemas.microsoft.com/office/powerpoint/2010/main" val="84024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3F50B87-1242-2F44-A493-C6F1A4E91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6" y="190586"/>
            <a:ext cx="4616653" cy="3086762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id="{093355AC-592E-8C45-B43B-E6D6C5CFC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5" y="3479194"/>
            <a:ext cx="4616653" cy="30767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8B0A04-9F18-0747-A7AE-D28B67CAE0E7}"/>
              </a:ext>
            </a:extLst>
          </p:cNvPr>
          <p:cNvSpPr txBox="1"/>
          <p:nvPr/>
        </p:nvSpPr>
        <p:spPr>
          <a:xfrm>
            <a:off x="304800" y="1468582"/>
            <a:ext cx="60267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SLOVAKIA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Support program </a:t>
            </a:r>
            <a:r>
              <a:rPr lang="cs-CZ" sz="2200" b="1" dirty="0" err="1"/>
              <a:t>for</a:t>
            </a:r>
            <a:r>
              <a:rPr lang="cs-CZ" sz="2200" b="1" dirty="0"/>
              <a:t> </a:t>
            </a:r>
            <a:r>
              <a:rPr lang="cs-CZ" sz="2200" b="1" dirty="0" err="1"/>
              <a:t>creation</a:t>
            </a:r>
            <a:r>
              <a:rPr lang="cs-CZ" sz="2200" b="1" dirty="0"/>
              <a:t> and </a:t>
            </a:r>
            <a:r>
              <a:rPr lang="cs-CZ" sz="2200" b="1" dirty="0" err="1"/>
              <a:t>improvement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crowdfunding</a:t>
            </a:r>
            <a:r>
              <a:rPr lang="cs-CZ" sz="2200" b="1" dirty="0"/>
              <a:t> </a:t>
            </a:r>
            <a:r>
              <a:rPr lang="cs-CZ" sz="2200" b="1" dirty="0" err="1"/>
              <a:t>campaigns</a:t>
            </a:r>
            <a:r>
              <a:rPr lang="cs-CZ" sz="2200" b="1" dirty="0"/>
              <a:t>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 err="1"/>
              <a:t>December</a:t>
            </a:r>
            <a:r>
              <a:rPr lang="cs-CZ" sz="2200" dirty="0"/>
              <a:t> 2018 - May 2019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Teams</a:t>
            </a:r>
            <a:r>
              <a:rPr lang="cs-CZ" sz="2200" i="1" dirty="0"/>
              <a:t> 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ideas</a:t>
            </a:r>
            <a:r>
              <a:rPr lang="cs-CZ" sz="2200" i="1" dirty="0"/>
              <a:t>, </a:t>
            </a:r>
            <a:r>
              <a:rPr lang="cs-CZ" sz="2200" i="1" dirty="0" err="1"/>
              <a:t>especially</a:t>
            </a:r>
            <a:r>
              <a:rPr lang="cs-CZ" sz="2200" i="1" dirty="0"/>
              <a:t> </a:t>
            </a:r>
            <a:r>
              <a:rPr lang="cs-CZ" sz="2200" i="1" dirty="0" err="1"/>
              <a:t>from</a:t>
            </a:r>
            <a:r>
              <a:rPr lang="cs-CZ" sz="2200" i="1" dirty="0"/>
              <a:t> </a:t>
            </a:r>
            <a:r>
              <a:rPr lang="cs-CZ" sz="2200" i="1" dirty="0" err="1"/>
              <a:t>Creative</a:t>
            </a:r>
            <a:r>
              <a:rPr lang="cs-CZ" sz="2200" i="1" dirty="0"/>
              <a:t> </a:t>
            </a:r>
            <a:r>
              <a:rPr lang="cs-CZ" sz="2200" i="1" dirty="0" err="1"/>
              <a:t>industry</a:t>
            </a:r>
            <a:r>
              <a:rPr lang="cs-CZ" sz="2200" i="1" dirty="0"/>
              <a:t>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3 </a:t>
            </a:r>
            <a:r>
              <a:rPr lang="cs-CZ" sz="2200" dirty="0" err="1"/>
              <a:t>developed</a:t>
            </a:r>
            <a:r>
              <a:rPr lang="cs-CZ" sz="2200" dirty="0"/>
              <a:t> </a:t>
            </a:r>
            <a:r>
              <a:rPr lang="cs-CZ" sz="2200" dirty="0" err="1"/>
              <a:t>campaigns</a:t>
            </a:r>
            <a:r>
              <a:rPr lang="cs-CZ" sz="22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including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choosing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proper </a:t>
            </a:r>
            <a:r>
              <a:rPr lang="cs-CZ" sz="2200" dirty="0" err="1"/>
              <a:t>platform</a:t>
            </a:r>
            <a:r>
              <a:rPr lang="cs-CZ" sz="2200" dirty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creating</a:t>
            </a:r>
            <a:r>
              <a:rPr lang="cs-CZ" sz="2200" dirty="0"/>
              <a:t> </a:t>
            </a:r>
            <a:r>
              <a:rPr lang="cs-CZ" sz="2200" dirty="0" err="1"/>
              <a:t>texts</a:t>
            </a:r>
            <a:r>
              <a:rPr lang="cs-CZ" sz="2200" dirty="0"/>
              <a:t>, </a:t>
            </a:r>
            <a:r>
              <a:rPr lang="cs-CZ" sz="2200" dirty="0" err="1"/>
              <a:t>photo</a:t>
            </a:r>
            <a:r>
              <a:rPr lang="cs-CZ" sz="2200" dirty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video </a:t>
            </a:r>
            <a:r>
              <a:rPr lang="cs-CZ" sz="2200" dirty="0" err="1"/>
              <a:t>shooting</a:t>
            </a:r>
            <a:r>
              <a:rPr lang="cs-CZ" sz="2200" dirty="0"/>
              <a:t> </a:t>
            </a:r>
            <a:r>
              <a:rPr lang="cs-CZ" sz="2200" dirty="0" err="1"/>
              <a:t>sessions</a:t>
            </a:r>
            <a:r>
              <a:rPr lang="cs-CZ" sz="2200" dirty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release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campaigns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72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>
            <a:extLst>
              <a:ext uri="{FF2B5EF4-FFF2-40B4-BE49-F238E27FC236}">
                <a16:creationId xmlns:a16="http://schemas.microsoft.com/office/drawing/2014/main" id="{C3CD3047-F8D4-3345-AFBF-77C91C37A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04" y="576270"/>
            <a:ext cx="4758901" cy="2779587"/>
          </a:xfrm>
          <a:prstGeom prst="rect">
            <a:avLst/>
          </a:prstGeom>
        </p:spPr>
      </p:pic>
      <p:pic>
        <p:nvPicPr>
          <p:cNvPr id="6" name="Slika 15">
            <a:extLst>
              <a:ext uri="{FF2B5EF4-FFF2-40B4-BE49-F238E27FC236}">
                <a16:creationId xmlns:a16="http://schemas.microsoft.com/office/drawing/2014/main" id="{5FBC1CD7-EA62-5646-8276-B838DE7CD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04" y="3502144"/>
            <a:ext cx="4758900" cy="309263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85EE04-12C1-C04D-8135-1C7D95E5B4E3}"/>
              </a:ext>
            </a:extLst>
          </p:cNvPr>
          <p:cNvSpPr txBox="1"/>
          <p:nvPr/>
        </p:nvSpPr>
        <p:spPr>
          <a:xfrm>
            <a:off x="304800" y="1468582"/>
            <a:ext cx="602672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SLOVENIA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CrowdStream</a:t>
            </a:r>
            <a:r>
              <a:rPr lang="cs-CZ" sz="2200" b="1" dirty="0"/>
              <a:t> Support </a:t>
            </a:r>
            <a:r>
              <a:rPr lang="cs-CZ" sz="2200" b="1" dirty="0" err="1"/>
              <a:t>for</a:t>
            </a:r>
            <a:r>
              <a:rPr lang="cs-CZ" sz="2200" b="1" dirty="0"/>
              <a:t> </a:t>
            </a:r>
            <a:r>
              <a:rPr lang="cs-CZ" sz="2200" b="1" dirty="0" err="1"/>
              <a:t>Slovenian</a:t>
            </a:r>
            <a:r>
              <a:rPr lang="cs-CZ" sz="2200" b="1" dirty="0"/>
              <a:t> </a:t>
            </a:r>
            <a:r>
              <a:rPr lang="cs-CZ" sz="2200" b="1" dirty="0" err="1"/>
              <a:t>Crowdfunders</a:t>
            </a:r>
            <a:r>
              <a:rPr lang="cs-CZ" sz="2200" b="1" dirty="0"/>
              <a:t>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 err="1"/>
              <a:t>October</a:t>
            </a:r>
            <a:r>
              <a:rPr lang="cs-CZ" sz="2200" dirty="0"/>
              <a:t> 2018 - May 2019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Startups</a:t>
            </a:r>
            <a:r>
              <a:rPr lang="cs-CZ" sz="2200" i="1" dirty="0"/>
              <a:t>, </a:t>
            </a:r>
            <a:r>
              <a:rPr lang="cs-CZ" sz="2200" i="1" dirty="0" err="1"/>
              <a:t>SMEs</a:t>
            </a:r>
            <a:r>
              <a:rPr lang="cs-CZ" sz="2200" i="1" dirty="0"/>
              <a:t>, </a:t>
            </a:r>
            <a:r>
              <a:rPr lang="cs-CZ" sz="2200" i="1" dirty="0" err="1"/>
              <a:t>potential</a:t>
            </a:r>
            <a:r>
              <a:rPr lang="cs-CZ" sz="2200" i="1" dirty="0"/>
              <a:t> </a:t>
            </a:r>
            <a:r>
              <a:rPr lang="cs-CZ" sz="2200" i="1" dirty="0" err="1"/>
              <a:t>entrepreneurs</a:t>
            </a:r>
            <a:r>
              <a:rPr lang="cs-CZ" sz="2200" i="1" dirty="0"/>
              <a:t> / </a:t>
            </a:r>
            <a:r>
              <a:rPr lang="cs-CZ" sz="2200" i="1" dirty="0" err="1"/>
              <a:t>people</a:t>
            </a:r>
            <a:r>
              <a:rPr lang="cs-CZ" sz="2200" i="1" dirty="0"/>
              <a:t> 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innovative</a:t>
            </a:r>
            <a:r>
              <a:rPr lang="cs-CZ" sz="2200" i="1" dirty="0"/>
              <a:t> business </a:t>
            </a:r>
            <a:r>
              <a:rPr lang="cs-CZ" sz="2200" i="1" dirty="0" err="1"/>
              <a:t>ideas</a:t>
            </a:r>
            <a:r>
              <a:rPr lang="cs-CZ" sz="2200" i="1" dirty="0"/>
              <a:t> 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3 set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trainings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43 </a:t>
            </a:r>
            <a:r>
              <a:rPr lang="cs-CZ" sz="2200" dirty="0" err="1"/>
              <a:t>participants</a:t>
            </a:r>
            <a:r>
              <a:rPr lang="cs-CZ" sz="2200" dirty="0"/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promotion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ideas</a:t>
            </a:r>
            <a:r>
              <a:rPr lang="cs-CZ" sz="2200" dirty="0"/>
              <a:t> </a:t>
            </a:r>
            <a:r>
              <a:rPr lang="cs-CZ" sz="2200" dirty="0" err="1"/>
              <a:t>through</a:t>
            </a:r>
            <a:r>
              <a:rPr lang="cs-CZ" sz="2200" dirty="0"/>
              <a:t> STP </a:t>
            </a:r>
            <a:r>
              <a:rPr lang="cs-CZ" sz="2200" dirty="0" err="1"/>
              <a:t>channels</a:t>
            </a:r>
            <a:r>
              <a:rPr lang="cs-CZ" sz="2200" dirty="0"/>
              <a:t> and </a:t>
            </a:r>
            <a:r>
              <a:rPr lang="cs-CZ" sz="2200" dirty="0" err="1"/>
              <a:t>social</a:t>
            </a:r>
            <a:r>
              <a:rPr lang="cs-CZ" sz="2200" dirty="0"/>
              <a:t> media </a:t>
            </a:r>
            <a:r>
              <a:rPr lang="cs-CZ" sz="2200" dirty="0" err="1"/>
              <a:t>resources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project</a:t>
            </a:r>
            <a:r>
              <a:rPr lang="cs-CZ" sz="2200" dirty="0"/>
              <a:t> &amp; </a:t>
            </a:r>
            <a:r>
              <a:rPr lang="cs-CZ" sz="2200" dirty="0" err="1"/>
              <a:t>partners</a:t>
            </a:r>
            <a:r>
              <a:rPr lang="cs-CZ" sz="2200" dirty="0"/>
              <a:t>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individual</a:t>
            </a:r>
            <a:r>
              <a:rPr lang="cs-CZ" sz="2200" dirty="0"/>
              <a:t> </a:t>
            </a:r>
            <a:r>
              <a:rPr lang="cs-CZ" sz="2200" dirty="0" err="1"/>
              <a:t>consultations</a:t>
            </a:r>
            <a:r>
              <a:rPr lang="cs-CZ" sz="2200" dirty="0"/>
              <a:t> and support to </a:t>
            </a:r>
            <a:r>
              <a:rPr lang="cs-CZ" sz="2200" dirty="0" err="1"/>
              <a:t>candidates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35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0983" y="1296351"/>
            <a:ext cx="11462326" cy="526761"/>
          </a:xfrm>
        </p:spPr>
        <p:txBody>
          <a:bodyPr/>
          <a:lstStyle/>
          <a:p>
            <a:pPr algn="l"/>
            <a:r>
              <a:rPr lang="en-GB" dirty="0"/>
              <a:t>Main findings / conclusions / recommendations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2925" indent="-531813">
              <a:buFont typeface="Wingdings" pitchFamily="2" charset="2"/>
              <a:buChar char="Ø"/>
            </a:pPr>
            <a:endParaRPr lang="cs-CZ" dirty="0"/>
          </a:p>
          <a:p>
            <a:pPr marL="542925" indent="-531813">
              <a:buFont typeface="Wingdings" pitchFamily="2" charset="2"/>
              <a:buChar char="Ø"/>
            </a:pPr>
            <a:r>
              <a:rPr lang="cs-CZ" dirty="0"/>
              <a:t>Pilot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very </a:t>
            </a:r>
            <a:r>
              <a:rPr lang="cs-CZ" dirty="0" err="1"/>
              <a:t>efficient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raising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 on CF and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pPr marL="542925" indent="-531813">
              <a:buFont typeface="Wingdings" pitchFamily="2" charset="2"/>
              <a:buChar char="Ø"/>
            </a:pP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dirty="0" err="1"/>
              <a:t>crucial</a:t>
            </a:r>
            <a:r>
              <a:rPr lang="cs-CZ" dirty="0"/>
              <a:t> to </a:t>
            </a:r>
            <a:r>
              <a:rPr lang="cs-CZ" dirty="0" err="1"/>
              <a:t>initiate</a:t>
            </a:r>
            <a:r>
              <a:rPr lang="cs-CZ" dirty="0"/>
              <a:t>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/ </a:t>
            </a:r>
            <a:r>
              <a:rPr lang="cs-CZ" dirty="0" err="1"/>
              <a:t>informational</a:t>
            </a:r>
            <a:r>
              <a:rPr lang="cs-CZ" dirty="0"/>
              <a:t> program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BSOs</a:t>
            </a:r>
            <a:r>
              <a:rPr lang="cs-CZ" dirty="0"/>
              <a:t> (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) on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marL="542925" indent="-531813">
              <a:buFont typeface="Wingdings" pitchFamily="2" charset="2"/>
              <a:buChar char="Ø"/>
            </a:pPr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Crowdfunding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support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and </a:t>
            </a:r>
            <a:r>
              <a:rPr lang="cs-CZ" dirty="0" err="1"/>
              <a:t>transregional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to go! </a:t>
            </a:r>
          </a:p>
          <a:p>
            <a:pPr marL="542925" indent="-531813">
              <a:buFont typeface="Wingdings" pitchFamily="2" charset="2"/>
              <a:buChar char="Ø"/>
            </a:pP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CF support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partner‘s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(</a:t>
            </a:r>
            <a:r>
              <a:rPr lang="cs-CZ" dirty="0" err="1"/>
              <a:t>excl</a:t>
            </a:r>
            <a:r>
              <a:rPr lang="cs-CZ" dirty="0"/>
              <a:t>. </a:t>
            </a:r>
            <a:r>
              <a:rPr lang="cs-CZ" dirty="0" err="1"/>
              <a:t>Austria</a:t>
            </a:r>
            <a:r>
              <a:rPr lang="cs-CZ" dirty="0"/>
              <a:t>) </a:t>
            </a:r>
          </a:p>
          <a:p>
            <a:pPr marL="542925" indent="-531813"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61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73156" y="1444956"/>
            <a:ext cx="8263539" cy="542167"/>
          </a:xfrm>
        </p:spPr>
        <p:txBody>
          <a:bodyPr/>
          <a:lstStyle/>
          <a:p>
            <a:endParaRPr lang="de-AT" sz="3200" dirty="0">
              <a:latin typeface="Cambria" panose="02040503050406030204" pitchFamily="18" charset="0"/>
            </a:endParaRPr>
          </a:p>
          <a:p>
            <a:br>
              <a:rPr lang="de-AT" sz="3200" dirty="0">
                <a:latin typeface="Cambria" panose="02040503050406030204" pitchFamily="18" charset="0"/>
              </a:rPr>
            </a:br>
            <a:r>
              <a:rPr lang="de-AT" sz="3200" dirty="0" err="1">
                <a:latin typeface="Cambria" panose="02040503050406030204" pitchFamily="18" charset="0"/>
              </a:rPr>
              <a:t>Thank</a:t>
            </a:r>
            <a:r>
              <a:rPr lang="de-AT" sz="3200" dirty="0">
                <a:latin typeface="Cambria" panose="02040503050406030204" pitchFamily="18" charset="0"/>
              </a:rPr>
              <a:t> </a:t>
            </a:r>
            <a:r>
              <a:rPr lang="de-AT" sz="3200" dirty="0" err="1">
                <a:latin typeface="Cambria" panose="02040503050406030204" pitchFamily="18" charset="0"/>
              </a:rPr>
              <a:t>you</a:t>
            </a:r>
            <a:r>
              <a:rPr lang="de-AT" sz="3200" dirty="0">
                <a:latin typeface="Cambria" panose="02040503050406030204" pitchFamily="18" charset="0"/>
              </a:rPr>
              <a:t> </a:t>
            </a:r>
            <a:r>
              <a:rPr lang="de-AT" sz="3200" dirty="0" err="1">
                <a:latin typeface="Cambria" panose="02040503050406030204" pitchFamily="18" charset="0"/>
              </a:rPr>
              <a:t>for</a:t>
            </a:r>
            <a:r>
              <a:rPr lang="de-AT" sz="3200" dirty="0">
                <a:latin typeface="Cambria" panose="02040503050406030204" pitchFamily="18" charset="0"/>
              </a:rPr>
              <a:t> </a:t>
            </a:r>
            <a:r>
              <a:rPr lang="de-AT" sz="3200" dirty="0" err="1">
                <a:latin typeface="Cambria" panose="02040503050406030204" pitchFamily="18" charset="0"/>
              </a:rPr>
              <a:t>your</a:t>
            </a:r>
            <a:r>
              <a:rPr lang="de-AT" sz="3200" dirty="0">
                <a:latin typeface="Cambria" panose="02040503050406030204" pitchFamily="18" charset="0"/>
              </a:rPr>
              <a:t> </a:t>
            </a:r>
            <a:r>
              <a:rPr lang="de-AT" sz="3200" dirty="0" err="1">
                <a:latin typeface="Cambria" panose="02040503050406030204" pitchFamily="18" charset="0"/>
              </a:rPr>
              <a:t>attention</a:t>
            </a:r>
            <a:r>
              <a:rPr lang="de-AT" sz="3200" dirty="0">
                <a:latin typeface="Cambria" panose="02040503050406030204" pitchFamily="18" charset="0"/>
              </a:rPr>
              <a:t>!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71330" y="3674580"/>
            <a:ext cx="7629525" cy="1076324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</a:rPr>
              <a:t>Varna, 28 May 2019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</a:rPr>
              <a:t>Jan Jareš, JAIP</a:t>
            </a:r>
          </a:p>
        </p:txBody>
      </p:sp>
    </p:spTree>
    <p:extLst>
      <p:ext uri="{BB962C8B-B14F-4D97-AF65-F5344CB8AC3E}">
        <p14:creationId xmlns:p14="http://schemas.microsoft.com/office/powerpoint/2010/main" val="361443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0983" y="1296351"/>
            <a:ext cx="11462326" cy="526761"/>
          </a:xfrm>
        </p:spPr>
        <p:txBody>
          <a:bodyPr/>
          <a:lstStyle/>
          <a:p>
            <a:pPr algn="l"/>
            <a:r>
              <a:rPr lang="en-GB" dirty="0" err="1"/>
              <a:t>CrowdStream</a:t>
            </a:r>
            <a:r>
              <a:rPr lang="en-GB" dirty="0"/>
              <a:t> Pilot Actions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2925" indent="-531813">
              <a:buFont typeface="Wingdings" pitchFamily="2" charset="2"/>
              <a:buChar char="Ø"/>
            </a:pPr>
            <a:r>
              <a:rPr lang="cs-CZ" dirty="0" err="1"/>
              <a:t>Showcasing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public business support </a:t>
            </a:r>
            <a:r>
              <a:rPr lang="cs-CZ" dirty="0" err="1"/>
              <a:t>organisations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support CF </a:t>
            </a:r>
            <a:r>
              <a:rPr lang="cs-CZ" dirty="0" err="1"/>
              <a:t>campaigns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start-</a:t>
            </a:r>
            <a:r>
              <a:rPr lang="cs-CZ" dirty="0" err="1"/>
              <a:t>ups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enterprises</a:t>
            </a:r>
            <a:endParaRPr lang="cs-CZ" dirty="0"/>
          </a:p>
          <a:p>
            <a:pPr marL="542925" indent="-542925">
              <a:buFont typeface="Wingdings" pitchFamily="2" charset="2"/>
              <a:buChar char="Ø"/>
            </a:pPr>
            <a:r>
              <a:rPr lang="cs-CZ" dirty="0" err="1"/>
              <a:t>Piloting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scope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CF support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/ </a:t>
            </a:r>
            <a:r>
              <a:rPr lang="cs-CZ" dirty="0" err="1"/>
              <a:t>needs</a:t>
            </a:r>
            <a:endParaRPr lang="cs-CZ" dirty="0"/>
          </a:p>
          <a:p>
            <a:pPr marL="577850" lvl="1" indent="0">
              <a:spcBef>
                <a:spcPts val="600"/>
              </a:spcBef>
              <a:buNone/>
            </a:pPr>
            <a:r>
              <a:rPr lang="cs-CZ" dirty="0"/>
              <a:t>1. </a:t>
            </a:r>
            <a:r>
              <a:rPr lang="cs-CZ" dirty="0" err="1"/>
              <a:t>Preparatory</a:t>
            </a:r>
            <a:r>
              <a:rPr lang="cs-CZ" dirty="0"/>
              <a:t> public </a:t>
            </a:r>
            <a:r>
              <a:rPr lang="cs-CZ" dirty="0" err="1"/>
              <a:t>interventions</a:t>
            </a:r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Incubator</a:t>
            </a:r>
            <a:r>
              <a:rPr lang="cs-CZ" dirty="0"/>
              <a:t> model </a:t>
            </a:r>
          </a:p>
          <a:p>
            <a:pPr marL="577850" lvl="1" indent="0">
              <a:spcBef>
                <a:spcPts val="0"/>
              </a:spcBef>
              <a:buNone/>
            </a:pPr>
            <a:r>
              <a:rPr lang="cs-CZ" dirty="0"/>
              <a:t>3. </a:t>
            </a:r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model</a:t>
            </a:r>
          </a:p>
          <a:p>
            <a:pPr marL="577850" lvl="1" indent="0">
              <a:spcBef>
                <a:spcPts val="0"/>
              </a:spcBef>
              <a:buNone/>
            </a:pPr>
            <a:r>
              <a:rPr lang="cs-CZ" dirty="0"/>
              <a:t>4. </a:t>
            </a:r>
            <a:r>
              <a:rPr lang="cs-CZ" dirty="0" err="1"/>
              <a:t>Crowd-selection</a:t>
            </a:r>
            <a:r>
              <a:rPr lang="cs-CZ" dirty="0"/>
              <a:t> model 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cs-CZ" dirty="0"/>
              <a:t>9 </a:t>
            </a:r>
            <a:r>
              <a:rPr lang="cs-CZ" dirty="0" err="1"/>
              <a:t>regions</a:t>
            </a:r>
            <a:r>
              <a:rPr lang="cs-CZ" dirty="0"/>
              <a:t> / 9 pilot </a:t>
            </a:r>
            <a:r>
              <a:rPr lang="cs-CZ" dirty="0" err="1"/>
              <a:t>actions</a:t>
            </a:r>
            <a:endParaRPr lang="cs-CZ" dirty="0"/>
          </a:p>
          <a:p>
            <a:pPr marL="542925" indent="-542925">
              <a:buFont typeface="Wingdings" pitchFamily="2" charset="2"/>
              <a:buChar char="Ø"/>
            </a:pPr>
            <a:r>
              <a:rPr lang="cs-CZ" dirty="0" err="1"/>
              <a:t>Prepared</a:t>
            </a:r>
            <a:r>
              <a:rPr lang="cs-CZ" dirty="0"/>
              <a:t> and </a:t>
            </a:r>
            <a:r>
              <a:rPr lang="cs-CZ" dirty="0" err="1"/>
              <a:t>executed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stakeholders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,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trainings</a:t>
            </a:r>
            <a:r>
              <a:rPr lang="cs-CZ" dirty="0"/>
              <a:t> 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12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4">
            <a:extLst>
              <a:ext uri="{FF2B5EF4-FFF2-40B4-BE49-F238E27FC236}">
                <a16:creationId xmlns:a16="http://schemas.microsoft.com/office/drawing/2014/main" id="{5E921292-A58B-664F-A2EF-B1A252FC0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529657"/>
            <a:ext cx="5153891" cy="2899343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BEE60D97-2D21-4780-86DA-0CB77DD63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3529658"/>
            <a:ext cx="5153890" cy="289934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7ECE155-5D17-FC48-9CEE-0A0EAEDAC26A}"/>
              </a:ext>
            </a:extLst>
          </p:cNvPr>
          <p:cNvSpPr txBox="1"/>
          <p:nvPr/>
        </p:nvSpPr>
        <p:spPr>
          <a:xfrm>
            <a:off x="304800" y="1468582"/>
            <a:ext cx="602672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AUSTRIA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200" b="1" dirty="0" err="1"/>
              <a:t>Pilot</a:t>
            </a:r>
            <a:r>
              <a:rPr lang="bg-BG" sz="2200" b="1" dirty="0"/>
              <a:t> </a:t>
            </a:r>
            <a:r>
              <a:rPr lang="bg-BG" sz="2200" b="1" dirty="0" err="1"/>
              <a:t>Action</a:t>
            </a:r>
            <a:r>
              <a:rPr lang="bg-BG" sz="2200" b="1" dirty="0"/>
              <a:t> </a:t>
            </a:r>
            <a:r>
              <a:rPr lang="bg-BG" sz="2200" b="1" dirty="0" err="1"/>
              <a:t>for</a:t>
            </a:r>
            <a:r>
              <a:rPr lang="bg-BG" sz="2200" b="1" dirty="0"/>
              <a:t> </a:t>
            </a:r>
            <a:r>
              <a:rPr lang="bg-BG" sz="2200" b="1" dirty="0" err="1"/>
              <a:t>development</a:t>
            </a:r>
            <a:r>
              <a:rPr lang="bg-BG" sz="2200" b="1" dirty="0"/>
              <a:t> </a:t>
            </a:r>
            <a:r>
              <a:rPr lang="bg-BG" sz="2200" b="1" dirty="0" err="1"/>
              <a:t>of</a:t>
            </a:r>
            <a:r>
              <a:rPr lang="bg-BG" sz="2200" b="1" dirty="0"/>
              <a:t> BSO </a:t>
            </a:r>
            <a:r>
              <a:rPr lang="bg-BG" sz="2200" b="1" dirty="0" err="1"/>
              <a:t>services</a:t>
            </a:r>
            <a:r>
              <a:rPr lang="bg-BG" sz="2200" b="1" dirty="0"/>
              <a:t> </a:t>
            </a:r>
            <a:r>
              <a:rPr lang="bg-BG" sz="2200" b="1" dirty="0" err="1"/>
              <a:t>related</a:t>
            </a:r>
            <a:r>
              <a:rPr lang="bg-BG" sz="2200" b="1" dirty="0"/>
              <a:t> </a:t>
            </a:r>
            <a:r>
              <a:rPr lang="bg-BG" sz="2200" b="1" dirty="0" err="1"/>
              <a:t>to</a:t>
            </a:r>
            <a:r>
              <a:rPr lang="bg-BG" sz="2200" b="1" dirty="0"/>
              <a:t> </a:t>
            </a:r>
            <a:r>
              <a:rPr lang="bg-BG" sz="2200" b="1" dirty="0" err="1"/>
              <a:t>micro-regional</a:t>
            </a:r>
            <a:r>
              <a:rPr lang="bg-BG" sz="2200" b="1" dirty="0"/>
              <a:t> </a:t>
            </a:r>
            <a:r>
              <a:rPr lang="bg-BG" sz="2200" b="1" dirty="0" err="1"/>
              <a:t>social</a:t>
            </a:r>
            <a:r>
              <a:rPr lang="bg-BG" sz="2200" b="1" dirty="0"/>
              <a:t> </a:t>
            </a:r>
            <a:r>
              <a:rPr lang="bg-BG" sz="2200" b="1" dirty="0" err="1"/>
              <a:t>projects</a:t>
            </a:r>
            <a:r>
              <a:rPr lang="cs-CZ" sz="2200" b="1" dirty="0"/>
              <a:t> </a:t>
            </a:r>
            <a:endParaRPr lang="cs-CZ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200" dirty="0" err="1"/>
              <a:t>March</a:t>
            </a:r>
            <a:r>
              <a:rPr lang="bg-BG" sz="2200" dirty="0"/>
              <a:t> 2018 - </a:t>
            </a:r>
            <a:r>
              <a:rPr lang="bg-BG" sz="2200" dirty="0" err="1"/>
              <a:t>May</a:t>
            </a:r>
            <a:r>
              <a:rPr lang="bg-BG" sz="2200" dirty="0"/>
              <a:t> 2019</a:t>
            </a:r>
            <a:r>
              <a:rPr lang="cs-CZ" sz="22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BSO‘s</a:t>
            </a:r>
            <a:r>
              <a:rPr lang="cs-CZ" sz="2200" i="1" dirty="0"/>
              <a:t>, </a:t>
            </a:r>
            <a:r>
              <a:rPr lang="cs-CZ" sz="2200" i="1" dirty="0" err="1"/>
              <a:t>Social</a:t>
            </a:r>
            <a:r>
              <a:rPr lang="cs-CZ" sz="2200" i="1" dirty="0"/>
              <a:t> </a:t>
            </a:r>
            <a:r>
              <a:rPr lang="cs-CZ" sz="2200" i="1" dirty="0" err="1"/>
              <a:t>enterprises</a:t>
            </a:r>
            <a:r>
              <a:rPr lang="cs-CZ" sz="2200" i="1" dirty="0"/>
              <a:t>, </a:t>
            </a:r>
            <a:r>
              <a:rPr lang="cs-CZ" sz="2200" i="1" dirty="0" err="1"/>
              <a:t>micro-regions</a:t>
            </a:r>
            <a:endParaRPr lang="cs-CZ" sz="2200" dirty="0"/>
          </a:p>
          <a:p>
            <a:pPr marL="285750" indent="-285750">
              <a:buFont typeface="Wingdings" pitchFamily="2" charset="2"/>
              <a:buChar char="Ø"/>
            </a:pPr>
            <a:r>
              <a:rPr lang="bg-BG" sz="2200" dirty="0" err="1"/>
              <a:t>Increased</a:t>
            </a:r>
            <a:r>
              <a:rPr lang="bg-BG" sz="2200" dirty="0"/>
              <a:t> </a:t>
            </a:r>
            <a:r>
              <a:rPr lang="bg-BG" sz="2200" dirty="0" err="1"/>
              <a:t>capacities</a:t>
            </a:r>
            <a:r>
              <a:rPr lang="bg-BG" sz="2200" dirty="0"/>
              <a:t> </a:t>
            </a:r>
            <a:r>
              <a:rPr lang="bg-BG" sz="2200" dirty="0" err="1"/>
              <a:t>of</a:t>
            </a:r>
            <a:r>
              <a:rPr lang="bg-BG" sz="2200" dirty="0"/>
              <a:t> </a:t>
            </a:r>
            <a:r>
              <a:rPr lang="bg-BG" sz="2200" dirty="0" err="1"/>
              <a:t>BSOs</a:t>
            </a:r>
            <a:r>
              <a:rPr lang="bg-BG" sz="2200" dirty="0"/>
              <a:t> </a:t>
            </a:r>
            <a:r>
              <a:rPr lang="bg-BG" sz="2200" dirty="0" err="1"/>
              <a:t>for</a:t>
            </a:r>
            <a:r>
              <a:rPr lang="bg-BG" sz="2200" dirty="0"/>
              <a:t> </a:t>
            </a:r>
            <a:r>
              <a:rPr lang="bg-BG" sz="2200" dirty="0" err="1"/>
              <a:t>supporting</a:t>
            </a:r>
            <a:r>
              <a:rPr lang="bg-BG" sz="2200" dirty="0"/>
              <a:t> </a:t>
            </a:r>
            <a:r>
              <a:rPr lang="bg-BG" sz="2200" dirty="0" err="1"/>
              <a:t>local</a:t>
            </a:r>
            <a:r>
              <a:rPr lang="bg-BG" sz="2200" dirty="0"/>
              <a:t> CF </a:t>
            </a:r>
            <a:r>
              <a:rPr lang="bg-BG" sz="2200" dirty="0" err="1"/>
              <a:t>project</a:t>
            </a:r>
            <a:r>
              <a:rPr lang="bg-BG" sz="2200" dirty="0"/>
              <a:t> </a:t>
            </a:r>
            <a:r>
              <a:rPr lang="bg-BG" sz="2200" dirty="0" err="1"/>
              <a:t>campaigners</a:t>
            </a:r>
            <a:r>
              <a:rPr lang="bg-BG" sz="2200" dirty="0"/>
              <a:t> </a:t>
            </a:r>
            <a:endParaRPr lang="cs-CZ" sz="2200" dirty="0"/>
          </a:p>
          <a:p>
            <a:pPr marL="285750" indent="-285750">
              <a:buFont typeface="Wingdings" pitchFamily="2" charset="2"/>
              <a:buChar char="Ø"/>
            </a:pPr>
            <a:r>
              <a:rPr lang="bg-BG" sz="2200" dirty="0" err="1"/>
              <a:t>Provision</a:t>
            </a:r>
            <a:r>
              <a:rPr lang="bg-BG" sz="2200" dirty="0"/>
              <a:t> </a:t>
            </a:r>
            <a:r>
              <a:rPr lang="bg-BG" sz="2200" dirty="0" err="1"/>
              <a:t>of</a:t>
            </a:r>
            <a:r>
              <a:rPr lang="bg-BG" sz="2200" dirty="0"/>
              <a:t> </a:t>
            </a:r>
            <a:r>
              <a:rPr lang="bg-BG" sz="2200" dirty="0" err="1"/>
              <a:t>basic</a:t>
            </a:r>
            <a:r>
              <a:rPr lang="bg-BG" sz="2200" dirty="0"/>
              <a:t> </a:t>
            </a:r>
            <a:r>
              <a:rPr lang="bg-BG" sz="2200" dirty="0" err="1"/>
              <a:t>knowledge</a:t>
            </a:r>
            <a:r>
              <a:rPr lang="bg-BG" sz="2200" dirty="0"/>
              <a:t> </a:t>
            </a:r>
            <a:r>
              <a:rPr lang="bg-BG" sz="2200" dirty="0" err="1"/>
              <a:t>of</a:t>
            </a:r>
            <a:r>
              <a:rPr lang="bg-BG" sz="2200" dirty="0"/>
              <a:t> CF </a:t>
            </a:r>
            <a:r>
              <a:rPr lang="bg-BG" sz="2200" dirty="0" err="1"/>
              <a:t>in</a:t>
            </a:r>
            <a:r>
              <a:rPr lang="bg-BG" sz="2200" dirty="0"/>
              <a:t> </a:t>
            </a:r>
            <a:r>
              <a:rPr lang="bg-BG" sz="2200" dirty="0" err="1"/>
              <a:t>general</a:t>
            </a:r>
            <a:r>
              <a:rPr lang="bg-BG" sz="2200" dirty="0"/>
              <a:t> </a:t>
            </a:r>
            <a:r>
              <a:rPr lang="bg-BG" sz="2200" dirty="0" err="1"/>
              <a:t>audience</a:t>
            </a:r>
            <a:r>
              <a:rPr lang="bg-BG" sz="2200" dirty="0"/>
              <a:t> </a:t>
            </a:r>
            <a:r>
              <a:rPr lang="bg-BG" sz="2200" dirty="0" err="1"/>
              <a:t>at</a:t>
            </a:r>
            <a:r>
              <a:rPr lang="bg-BG" sz="2200" dirty="0"/>
              <a:t> </a:t>
            </a:r>
            <a:r>
              <a:rPr lang="bg-BG" sz="2200" dirty="0" err="1"/>
              <a:t>local</a:t>
            </a:r>
            <a:r>
              <a:rPr lang="bg-BG" sz="2200" dirty="0"/>
              <a:t> </a:t>
            </a:r>
            <a:r>
              <a:rPr lang="bg-BG" sz="2200" dirty="0" err="1"/>
              <a:t>level</a:t>
            </a:r>
            <a:r>
              <a:rPr lang="bg-BG" sz="2200" dirty="0"/>
              <a:t> </a:t>
            </a:r>
            <a:endParaRPr lang="cs-CZ" sz="22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200" dirty="0"/>
              <a:t>D</a:t>
            </a:r>
            <a:r>
              <a:rPr lang="bg-BG" sz="2200" dirty="0" err="1"/>
              <a:t>evelopment</a:t>
            </a:r>
            <a:r>
              <a:rPr lang="bg-BG" sz="2200" dirty="0"/>
              <a:t> </a:t>
            </a:r>
            <a:r>
              <a:rPr lang="bg-BG" sz="2200" dirty="0" err="1"/>
              <a:t>of</a:t>
            </a:r>
            <a:r>
              <a:rPr lang="bg-BG" sz="2200" dirty="0"/>
              <a:t> </a:t>
            </a:r>
            <a:r>
              <a:rPr lang="bg-BG" sz="2200" dirty="0" err="1"/>
              <a:t>first</a:t>
            </a:r>
            <a:r>
              <a:rPr lang="bg-BG" sz="2200" dirty="0"/>
              <a:t> </a:t>
            </a:r>
            <a:r>
              <a:rPr lang="cs-CZ" sz="2200" dirty="0"/>
              <a:t>CF</a:t>
            </a:r>
            <a:r>
              <a:rPr lang="bg-BG" sz="2200" dirty="0"/>
              <a:t> </a:t>
            </a:r>
            <a:r>
              <a:rPr lang="bg-BG" sz="2200" dirty="0" err="1"/>
              <a:t>project</a:t>
            </a:r>
            <a:r>
              <a:rPr lang="bg-BG" sz="2200" dirty="0"/>
              <a:t> </a:t>
            </a:r>
            <a:r>
              <a:rPr lang="bg-BG" sz="2200" dirty="0" err="1"/>
              <a:t>concepts</a:t>
            </a:r>
            <a:r>
              <a:rPr lang="bg-BG" sz="2200" dirty="0"/>
              <a:t> </a:t>
            </a:r>
            <a:r>
              <a:rPr lang="bg-BG" sz="2200" dirty="0" err="1"/>
              <a:t>originating</a:t>
            </a:r>
            <a:r>
              <a:rPr lang="bg-BG" sz="2200" dirty="0"/>
              <a:t> </a:t>
            </a:r>
            <a:r>
              <a:rPr lang="bg-BG" sz="2200" dirty="0" err="1"/>
              <a:t>from</a:t>
            </a:r>
            <a:r>
              <a:rPr lang="bg-BG" sz="2200" dirty="0"/>
              <a:t> </a:t>
            </a:r>
            <a:r>
              <a:rPr lang="bg-BG" sz="2200" dirty="0" err="1"/>
              <a:t>the</a:t>
            </a:r>
            <a:r>
              <a:rPr lang="bg-BG" sz="2200" dirty="0"/>
              <a:t> </a:t>
            </a:r>
            <a:r>
              <a:rPr lang="bg-BG" sz="2200" dirty="0" err="1"/>
              <a:t>micro-region</a:t>
            </a:r>
            <a:r>
              <a:rPr lang="bg-BG" sz="2200" dirty="0"/>
              <a:t> </a:t>
            </a:r>
            <a:endParaRPr lang="cs-CZ" sz="2200" dirty="0"/>
          </a:p>
          <a:p>
            <a:pPr marL="285750" indent="-285750">
              <a:buFont typeface="Wingdings" pitchFamily="2" charset="2"/>
              <a:buChar char="Ø"/>
            </a:pPr>
            <a:r>
              <a:rPr lang="bg-BG" sz="2200" dirty="0"/>
              <a:t>1</a:t>
            </a:r>
            <a:r>
              <a:rPr lang="bg-BG" sz="2200" baseline="30000" dirty="0"/>
              <a:t>st</a:t>
            </a:r>
            <a:r>
              <a:rPr lang="bg-BG" sz="2200" dirty="0"/>
              <a:t> </a:t>
            </a:r>
            <a:r>
              <a:rPr lang="bg-BG" sz="2200" dirty="0" err="1"/>
              <a:t>successful</a:t>
            </a:r>
            <a:r>
              <a:rPr lang="bg-BG" sz="2200" dirty="0"/>
              <a:t> </a:t>
            </a:r>
            <a:r>
              <a:rPr lang="bg-BG" sz="2200" dirty="0" err="1"/>
              <a:t>campaign</a:t>
            </a:r>
            <a:r>
              <a:rPr lang="bg-BG" sz="2200" dirty="0"/>
              <a:t> </a:t>
            </a:r>
            <a:r>
              <a:rPr lang="bg-BG" sz="2200" dirty="0" err="1"/>
              <a:t>implemented</a:t>
            </a:r>
            <a:r>
              <a:rPr lang="bg-BG" sz="2200" dirty="0"/>
              <a:t>!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062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0B1296E-8A91-8741-AEE6-A69DE0682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38" y="541083"/>
            <a:ext cx="3850279" cy="288791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47C7104-0F2D-424E-8182-30D5BC375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06" y="3566220"/>
            <a:ext cx="3851111" cy="2887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7993C1-F810-FC4E-9611-65642BF8782A}"/>
              </a:ext>
            </a:extLst>
          </p:cNvPr>
          <p:cNvSpPr txBox="1"/>
          <p:nvPr/>
        </p:nvSpPr>
        <p:spPr>
          <a:xfrm>
            <a:off x="304800" y="1468582"/>
            <a:ext cx="60267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BULGARIA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Hakaton</a:t>
            </a:r>
            <a:r>
              <a:rPr lang="cs-CZ" sz="2200" b="1" dirty="0"/>
              <a:t> Burgas - </a:t>
            </a:r>
            <a:r>
              <a:rPr lang="cs-CZ" sz="2200" b="1" dirty="0" err="1"/>
              <a:t>Creation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software </a:t>
            </a:r>
            <a:r>
              <a:rPr lang="cs-CZ" sz="2200" b="1" dirty="0" err="1"/>
              <a:t>applications</a:t>
            </a:r>
            <a:r>
              <a:rPr lang="cs-CZ" sz="2200" b="1" dirty="0"/>
              <a:t> on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topic</a:t>
            </a:r>
            <a:r>
              <a:rPr lang="cs-CZ" sz="2200" b="1" dirty="0"/>
              <a:t>: "</a:t>
            </a:r>
            <a:r>
              <a:rPr lang="cs-CZ" sz="2200" b="1" dirty="0" err="1"/>
              <a:t>Active</a:t>
            </a:r>
            <a:r>
              <a:rPr lang="cs-CZ" sz="2200" b="1" dirty="0"/>
              <a:t> Burgas“  </a:t>
            </a:r>
            <a:endParaRPr lang="cs-CZ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200" dirty="0"/>
              <a:t>14 - 16. 12. 2018 </a:t>
            </a:r>
            <a:endParaRPr lang="cs-CZ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/>
              <a:t>University </a:t>
            </a:r>
            <a:r>
              <a:rPr lang="cs-CZ" sz="2200" i="1" dirty="0" err="1"/>
              <a:t>students</a:t>
            </a:r>
            <a:r>
              <a:rPr lang="cs-CZ" sz="2200" i="1" dirty="0"/>
              <a:t>, start-</a:t>
            </a:r>
            <a:r>
              <a:rPr lang="cs-CZ" sz="2200" i="1" dirty="0" err="1"/>
              <a:t>ups</a:t>
            </a:r>
            <a:endParaRPr lang="cs-CZ" sz="22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200" dirty="0" err="1"/>
              <a:t>Demonstration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public </a:t>
            </a:r>
            <a:r>
              <a:rPr lang="cs-CZ" sz="2200" dirty="0" err="1"/>
              <a:t>BSO‘s</a:t>
            </a:r>
            <a:r>
              <a:rPr lang="cs-CZ" sz="2200" dirty="0"/>
              <a:t> </a:t>
            </a:r>
            <a:r>
              <a:rPr lang="cs-CZ" sz="2200" dirty="0" err="1"/>
              <a:t>capabilities</a:t>
            </a:r>
            <a:r>
              <a:rPr lang="cs-CZ" sz="2200" dirty="0"/>
              <a:t> to </a:t>
            </a:r>
            <a:r>
              <a:rPr lang="cs-CZ" sz="2200" dirty="0" err="1"/>
              <a:t>motivate</a:t>
            </a:r>
            <a:r>
              <a:rPr lang="cs-CZ" sz="2200" dirty="0"/>
              <a:t>, </a:t>
            </a:r>
            <a:r>
              <a:rPr lang="cs-CZ" sz="2200" dirty="0" err="1"/>
              <a:t>engage</a:t>
            </a:r>
            <a:r>
              <a:rPr lang="cs-CZ" sz="2200" dirty="0"/>
              <a:t> and support start-</a:t>
            </a:r>
            <a:r>
              <a:rPr lang="cs-CZ" sz="2200" dirty="0" err="1"/>
              <a:t>ups</a:t>
            </a:r>
            <a:r>
              <a:rPr lang="cs-CZ" sz="2200" dirty="0"/>
              <a:t> and </a:t>
            </a:r>
            <a:r>
              <a:rPr lang="cs-CZ" sz="2200" dirty="0" err="1"/>
              <a:t>social</a:t>
            </a:r>
            <a:r>
              <a:rPr lang="cs-CZ" sz="2200" dirty="0"/>
              <a:t> </a:t>
            </a:r>
            <a:r>
              <a:rPr lang="cs-CZ" sz="2200" dirty="0" err="1"/>
              <a:t>entrepreneurs</a:t>
            </a:r>
            <a:r>
              <a:rPr lang="cs-CZ" sz="2200" dirty="0"/>
              <a:t> in </a:t>
            </a:r>
            <a:r>
              <a:rPr lang="cs-CZ" sz="2200" dirty="0" err="1"/>
              <a:t>preparation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crowdfunding</a:t>
            </a:r>
            <a:r>
              <a:rPr lang="cs-CZ" sz="2200" dirty="0"/>
              <a:t> </a:t>
            </a:r>
            <a:r>
              <a:rPr lang="cs-CZ" sz="2200" dirty="0" err="1"/>
              <a:t>campaign</a:t>
            </a:r>
            <a:r>
              <a:rPr lang="cs-CZ" sz="2200" dirty="0"/>
              <a:t> </a:t>
            </a:r>
            <a:r>
              <a:rPr lang="cs-CZ" sz="2200" dirty="0" err="1"/>
              <a:t>plans</a:t>
            </a:r>
            <a:r>
              <a:rPr lang="cs-CZ" sz="2200" dirty="0"/>
              <a:t> and </a:t>
            </a:r>
            <a:r>
              <a:rPr lang="cs-CZ" sz="2200" dirty="0" err="1"/>
              <a:t>execution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CF </a:t>
            </a:r>
            <a:r>
              <a:rPr lang="cs-CZ" sz="2200" dirty="0" err="1"/>
              <a:t>campaigns</a:t>
            </a:r>
            <a:r>
              <a:rPr lang="cs-CZ" sz="2200" dirty="0"/>
              <a:t>. </a:t>
            </a:r>
            <a:r>
              <a:rPr lang="bg-BG" sz="2200" dirty="0"/>
              <a:t>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1839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FF84AEC-73BC-0845-A547-631F1E5C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7" y="319767"/>
            <a:ext cx="4663849" cy="310923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B4128133-0A38-3D4B-8A33-1E0A128A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6" y="3494091"/>
            <a:ext cx="4663849" cy="310923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4DF7F87-78A6-6547-ACC7-3E0336A5B0B3}"/>
              </a:ext>
            </a:extLst>
          </p:cNvPr>
          <p:cNvSpPr txBox="1"/>
          <p:nvPr/>
        </p:nvSpPr>
        <p:spPr>
          <a:xfrm>
            <a:off x="304800" y="1468582"/>
            <a:ext cx="60267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CZECH REPUBLIC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CrowdStream</a:t>
            </a:r>
            <a:r>
              <a:rPr lang="cs-CZ" sz="2200" b="1" dirty="0"/>
              <a:t> </a:t>
            </a:r>
            <a:r>
              <a:rPr lang="cs-CZ" sz="2200" b="1" dirty="0" err="1"/>
              <a:t>for</a:t>
            </a:r>
            <a:r>
              <a:rPr lang="cs-CZ" sz="2200" b="1" dirty="0"/>
              <a:t> JIHOCZECH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 err="1"/>
              <a:t>January</a:t>
            </a:r>
            <a:r>
              <a:rPr lang="cs-CZ" sz="2200" dirty="0"/>
              <a:t> - May 2019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/>
              <a:t>Start-</a:t>
            </a:r>
            <a:r>
              <a:rPr lang="cs-CZ" sz="2200" i="1" dirty="0" err="1"/>
              <a:t>ups</a:t>
            </a:r>
            <a:r>
              <a:rPr lang="cs-CZ" sz="2200" i="1" dirty="0"/>
              <a:t> / </a:t>
            </a:r>
            <a:r>
              <a:rPr lang="cs-CZ" sz="2200" i="1" dirty="0" err="1"/>
              <a:t>Young</a:t>
            </a:r>
            <a:r>
              <a:rPr lang="cs-CZ" sz="2200" i="1" dirty="0"/>
              <a:t> </a:t>
            </a:r>
            <a:r>
              <a:rPr lang="cs-CZ" sz="2200" i="1" dirty="0" err="1"/>
              <a:t>entrepreneurs</a:t>
            </a:r>
            <a:r>
              <a:rPr lang="cs-CZ" sz="2200" i="1" dirty="0"/>
              <a:t> / </a:t>
            </a:r>
            <a:r>
              <a:rPr lang="cs-CZ" sz="2200" i="1" dirty="0" err="1"/>
              <a:t>Social</a:t>
            </a:r>
            <a:r>
              <a:rPr lang="cs-CZ" sz="2200" i="1" dirty="0"/>
              <a:t> </a:t>
            </a:r>
            <a:r>
              <a:rPr lang="cs-CZ" sz="2200" i="1" dirty="0" err="1"/>
              <a:t>enterprises</a:t>
            </a:r>
            <a:endParaRPr lang="cs-CZ" sz="2200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Integration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CF </a:t>
            </a:r>
            <a:r>
              <a:rPr lang="cs-CZ" sz="2200" dirty="0" err="1"/>
              <a:t>topic</a:t>
            </a:r>
            <a:r>
              <a:rPr lang="cs-CZ" sz="2200" dirty="0"/>
              <a:t> </a:t>
            </a:r>
            <a:r>
              <a:rPr lang="cs-CZ" sz="2200" dirty="0" err="1"/>
              <a:t>into</a:t>
            </a:r>
            <a:r>
              <a:rPr lang="cs-CZ" sz="2200" dirty="0"/>
              <a:t> </a:t>
            </a:r>
            <a:r>
              <a:rPr lang="cs-CZ" sz="2200" dirty="0" err="1"/>
              <a:t>regional</a:t>
            </a:r>
            <a:r>
              <a:rPr lang="cs-CZ" sz="2200" dirty="0"/>
              <a:t> start-up </a:t>
            </a:r>
            <a:r>
              <a:rPr lang="cs-CZ" sz="2200" dirty="0" err="1"/>
              <a:t>competition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1x </a:t>
            </a:r>
            <a:r>
              <a:rPr lang="cs-CZ" sz="2200" dirty="0" err="1"/>
              <a:t>training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evaluation</a:t>
            </a:r>
            <a:r>
              <a:rPr lang="cs-CZ" sz="2200" dirty="0"/>
              <a:t> </a:t>
            </a:r>
            <a:r>
              <a:rPr lang="cs-CZ" sz="2200" dirty="0" err="1"/>
              <a:t>methodology</a:t>
            </a:r>
            <a:r>
              <a:rPr lang="cs-CZ" sz="2200" dirty="0"/>
              <a:t> + </a:t>
            </a:r>
            <a:r>
              <a:rPr lang="cs-CZ" sz="2200" dirty="0" err="1"/>
              <a:t>selection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specialized</a:t>
            </a:r>
            <a:r>
              <a:rPr lang="cs-CZ" sz="2200" dirty="0"/>
              <a:t> </a:t>
            </a:r>
            <a:r>
              <a:rPr lang="cs-CZ" sz="2200" dirty="0" err="1"/>
              <a:t>consultancy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3 </a:t>
            </a:r>
            <a:r>
              <a:rPr lang="cs-CZ" sz="2200" dirty="0" err="1"/>
              <a:t>selected</a:t>
            </a:r>
            <a:r>
              <a:rPr lang="cs-CZ" sz="2200" dirty="0"/>
              <a:t> start-</a:t>
            </a:r>
            <a:r>
              <a:rPr lang="cs-CZ" sz="2200" dirty="0" err="1"/>
              <a:t>ups</a:t>
            </a:r>
            <a:r>
              <a:rPr lang="cs-CZ" sz="2200" dirty="0"/>
              <a:t> (</a:t>
            </a:r>
            <a:r>
              <a:rPr lang="cs-CZ" sz="2200" dirty="0" err="1"/>
              <a:t>campaign</a:t>
            </a:r>
            <a:r>
              <a:rPr lang="cs-CZ" sz="2200" dirty="0"/>
              <a:t> </a:t>
            </a:r>
            <a:r>
              <a:rPr lang="cs-CZ" sz="2200" dirty="0" err="1"/>
              <a:t>concept</a:t>
            </a:r>
            <a:r>
              <a:rPr lang="cs-CZ" sz="2200" dirty="0"/>
              <a:t>, marketing </a:t>
            </a:r>
            <a:r>
              <a:rPr lang="cs-CZ" sz="2200" dirty="0" err="1"/>
              <a:t>strategy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54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\\dc\Sharing\Mreza\CENTAR ZA RAZVOJNE PROJEKTE\EU PROJEKTI 2016\Crowdstream Project\_PROVEDBA\08 Aktivnosti_Outputi\WP 6\Slike 6.1_6.2\Pobjednički timovi_CS_ZICER.JPG">
            <a:extLst>
              <a:ext uri="{FF2B5EF4-FFF2-40B4-BE49-F238E27FC236}">
                <a16:creationId xmlns:a16="http://schemas.microsoft.com/office/drawing/2014/main" id="{C1285705-6D65-D645-9CD2-AB164067F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86" y="3507445"/>
            <a:ext cx="4426296" cy="295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1F0380A1-31FE-B046-B97D-C0539E3C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6" y="417889"/>
            <a:ext cx="4427286" cy="29515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566D19-2180-124E-B9C2-F0E34FA773F8}"/>
              </a:ext>
            </a:extLst>
          </p:cNvPr>
          <p:cNvSpPr txBox="1"/>
          <p:nvPr/>
        </p:nvSpPr>
        <p:spPr>
          <a:xfrm>
            <a:off x="304800" y="1468582"/>
            <a:ext cx="602672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CROATIA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Training</a:t>
            </a:r>
            <a:r>
              <a:rPr lang="cs-CZ" sz="2200" b="1" dirty="0"/>
              <a:t> on CF </a:t>
            </a:r>
            <a:r>
              <a:rPr lang="cs-CZ" sz="2200" b="1" dirty="0" err="1"/>
              <a:t>campaigns</a:t>
            </a:r>
            <a:r>
              <a:rPr lang="cs-CZ" sz="2200" b="1" dirty="0"/>
              <a:t>, Video </a:t>
            </a:r>
            <a:r>
              <a:rPr lang="cs-CZ" sz="2200" b="1" dirty="0" err="1"/>
              <a:t>pitching</a:t>
            </a:r>
            <a:r>
              <a:rPr lang="cs-CZ" sz="2200" b="1" dirty="0"/>
              <a:t> </a:t>
            </a:r>
            <a:r>
              <a:rPr lang="cs-CZ" sz="2200" b="1" dirty="0" err="1"/>
              <a:t>development</a:t>
            </a:r>
            <a:r>
              <a:rPr lang="cs-CZ" sz="2200" b="1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19. 9. 2019 – 20. 12- 2019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Innovative</a:t>
            </a:r>
            <a:r>
              <a:rPr lang="cs-CZ" sz="2200" i="1" dirty="0"/>
              <a:t> </a:t>
            </a:r>
            <a:r>
              <a:rPr lang="cs-CZ" sz="2200" i="1" dirty="0" err="1"/>
              <a:t>SMEs</a:t>
            </a:r>
            <a:r>
              <a:rPr lang="cs-CZ" sz="2200" i="1" dirty="0"/>
              <a:t> and </a:t>
            </a:r>
            <a:r>
              <a:rPr lang="cs-CZ" sz="2200" i="1" dirty="0" err="1"/>
              <a:t>social</a:t>
            </a:r>
            <a:r>
              <a:rPr lang="cs-CZ" sz="2200" i="1" dirty="0"/>
              <a:t> </a:t>
            </a:r>
            <a:r>
              <a:rPr lang="cs-CZ" sz="2200" i="1" dirty="0" err="1"/>
              <a:t>entrepreneurs</a:t>
            </a:r>
            <a:r>
              <a:rPr lang="cs-CZ" sz="2200" i="1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9 </a:t>
            </a:r>
            <a:r>
              <a:rPr lang="cs-CZ" sz="2200" dirty="0" err="1"/>
              <a:t>entities</a:t>
            </a:r>
            <a:r>
              <a:rPr lang="cs-CZ" sz="2200" dirty="0"/>
              <a:t> </a:t>
            </a:r>
            <a:r>
              <a:rPr lang="cs-CZ" sz="2200" dirty="0" err="1"/>
              <a:t>trained</a:t>
            </a:r>
            <a:r>
              <a:rPr lang="cs-CZ" sz="2200" dirty="0"/>
              <a:t> on </a:t>
            </a:r>
            <a:r>
              <a:rPr lang="cs-CZ" sz="2200" dirty="0" err="1"/>
              <a:t>the</a:t>
            </a:r>
            <a:r>
              <a:rPr lang="cs-CZ" sz="2200" dirty="0"/>
              <a:t> CF </a:t>
            </a:r>
            <a:r>
              <a:rPr lang="cs-CZ" sz="2200" dirty="0" err="1"/>
              <a:t>fundamentals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9 </a:t>
            </a:r>
            <a:r>
              <a:rPr lang="cs-CZ" sz="2200" dirty="0" err="1"/>
              <a:t>developed</a:t>
            </a:r>
            <a:r>
              <a:rPr lang="cs-CZ" sz="2200" dirty="0"/>
              <a:t> CF </a:t>
            </a:r>
            <a:r>
              <a:rPr lang="cs-CZ" sz="2200" dirty="0" err="1"/>
              <a:t>campaign</a:t>
            </a:r>
            <a:r>
              <a:rPr lang="cs-CZ" sz="2200" dirty="0"/>
              <a:t> </a:t>
            </a:r>
            <a:r>
              <a:rPr lang="cs-CZ" sz="2200" dirty="0" err="1"/>
              <a:t>plans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2 top </a:t>
            </a:r>
            <a:r>
              <a:rPr lang="cs-CZ" sz="2200" dirty="0" err="1"/>
              <a:t>ranked</a:t>
            </a:r>
            <a:r>
              <a:rPr lang="cs-CZ" sz="2200" dirty="0"/>
              <a:t> </a:t>
            </a:r>
            <a:r>
              <a:rPr lang="cs-CZ" sz="2200" dirty="0" err="1"/>
              <a:t>competitors</a:t>
            </a:r>
            <a:r>
              <a:rPr lang="cs-CZ" sz="2200" dirty="0"/>
              <a:t> </a:t>
            </a:r>
            <a:r>
              <a:rPr lang="cs-CZ" sz="2200" dirty="0" err="1"/>
              <a:t>awarded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video </a:t>
            </a:r>
            <a:r>
              <a:rPr lang="cs-CZ" sz="2200" dirty="0" err="1"/>
              <a:t>promotional</a:t>
            </a:r>
            <a:r>
              <a:rPr lang="cs-CZ" sz="2200" dirty="0"/>
              <a:t> </a:t>
            </a:r>
            <a:r>
              <a:rPr lang="cs-CZ" sz="2200" dirty="0" err="1"/>
              <a:t>material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One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two</a:t>
            </a:r>
            <a:r>
              <a:rPr lang="cs-CZ" sz="2200" dirty="0"/>
              <a:t> top </a:t>
            </a:r>
            <a:r>
              <a:rPr lang="cs-CZ" sz="2200" dirty="0" err="1"/>
              <a:t>ranked</a:t>
            </a:r>
            <a:r>
              <a:rPr lang="cs-CZ" sz="2200" dirty="0"/>
              <a:t> </a:t>
            </a:r>
            <a:r>
              <a:rPr lang="cs-CZ" sz="2200" dirty="0" err="1"/>
              <a:t>competitors</a:t>
            </a:r>
            <a:r>
              <a:rPr lang="cs-CZ" sz="2200" dirty="0"/>
              <a:t> </a:t>
            </a:r>
            <a:r>
              <a:rPr lang="cs-CZ" sz="2200" dirty="0" err="1"/>
              <a:t>launched</a:t>
            </a:r>
            <a:r>
              <a:rPr lang="cs-CZ" sz="2200" dirty="0"/>
              <a:t>  </a:t>
            </a:r>
            <a:r>
              <a:rPr lang="cs-CZ" sz="2200" dirty="0" err="1"/>
              <a:t>donation</a:t>
            </a:r>
            <a:r>
              <a:rPr lang="cs-CZ" sz="2200" dirty="0"/>
              <a:t> </a:t>
            </a:r>
            <a:r>
              <a:rPr lang="cs-CZ" sz="2200" dirty="0" err="1"/>
              <a:t>based</a:t>
            </a:r>
            <a:r>
              <a:rPr lang="cs-CZ" sz="2200" dirty="0"/>
              <a:t> CF </a:t>
            </a:r>
            <a:r>
              <a:rPr lang="cs-CZ" sz="2200" dirty="0" err="1"/>
              <a:t>campaign</a:t>
            </a:r>
            <a:r>
              <a:rPr lang="cs-CZ" sz="2200" dirty="0"/>
              <a:t> and </a:t>
            </a:r>
            <a:r>
              <a:rPr lang="cs-CZ" sz="2200" dirty="0" err="1"/>
              <a:t>raised</a:t>
            </a:r>
            <a:r>
              <a:rPr lang="cs-CZ" sz="2200" dirty="0"/>
              <a:t> 68%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targeted</a:t>
            </a:r>
            <a:r>
              <a:rPr lang="cs-CZ" sz="2200" dirty="0"/>
              <a:t> </a:t>
            </a:r>
            <a:r>
              <a:rPr lang="cs-CZ" sz="2200" dirty="0" err="1"/>
              <a:t>amount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2696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4" descr="C:\Users\User\Desktop\CROWDSTREAM\WP6\Field visit Szhely 19. febr 1\Képek\IMG_20190201_112405.jpg">
            <a:extLst>
              <a:ext uri="{FF2B5EF4-FFF2-40B4-BE49-F238E27FC236}">
                <a16:creationId xmlns:a16="http://schemas.microsoft.com/office/drawing/2014/main" id="{4740FFCC-713F-584D-AAAD-B75B0ABE3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2617175"/>
            <a:ext cx="5844689" cy="2867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88A50B6-46FE-2144-A758-E2AB1D7F0309}"/>
              </a:ext>
            </a:extLst>
          </p:cNvPr>
          <p:cNvSpPr txBox="1"/>
          <p:nvPr/>
        </p:nvSpPr>
        <p:spPr>
          <a:xfrm>
            <a:off x="304800" y="1468582"/>
            <a:ext cx="60267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HUNGARY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Crowdfund</a:t>
            </a:r>
            <a:r>
              <a:rPr lang="cs-CZ" sz="2200" b="1" dirty="0"/>
              <a:t> </a:t>
            </a:r>
            <a:r>
              <a:rPr lang="cs-CZ" sz="2200" b="1" dirty="0" err="1"/>
              <a:t>Your</a:t>
            </a:r>
            <a:r>
              <a:rPr lang="cs-CZ" sz="2200" b="1" dirty="0"/>
              <a:t> Idea!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19. 11. 2018 – 20. 5. 2019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Innovative</a:t>
            </a:r>
            <a:r>
              <a:rPr lang="cs-CZ" sz="2200" i="1" dirty="0"/>
              <a:t> </a:t>
            </a:r>
            <a:r>
              <a:rPr lang="cs-CZ" sz="2200" i="1" dirty="0" err="1"/>
              <a:t>SMEs</a:t>
            </a:r>
            <a:r>
              <a:rPr lang="cs-CZ" sz="2200" i="1" dirty="0"/>
              <a:t> and </a:t>
            </a:r>
            <a:r>
              <a:rPr lang="cs-CZ" sz="2200" i="1" dirty="0" err="1"/>
              <a:t>social</a:t>
            </a:r>
            <a:r>
              <a:rPr lang="cs-CZ" sz="2200" i="1" dirty="0"/>
              <a:t> </a:t>
            </a:r>
            <a:r>
              <a:rPr lang="cs-CZ" sz="2200" i="1" dirty="0" err="1"/>
              <a:t>entrepreneurs</a:t>
            </a:r>
            <a:r>
              <a:rPr lang="cs-CZ" sz="2200" i="1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Preparation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2 CF </a:t>
            </a:r>
            <a:r>
              <a:rPr lang="cs-CZ" sz="2200" dirty="0" err="1"/>
              <a:t>campaigns</a:t>
            </a:r>
            <a:r>
              <a:rPr lang="cs-CZ" sz="22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Popularization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CF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Increased</a:t>
            </a:r>
            <a:r>
              <a:rPr lang="cs-CZ" sz="2200" dirty="0"/>
              <a:t> </a:t>
            </a:r>
            <a:r>
              <a:rPr lang="cs-CZ" sz="2200" dirty="0" err="1"/>
              <a:t>motivation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start - </a:t>
            </a:r>
            <a:r>
              <a:rPr lang="cs-CZ" sz="2200" dirty="0" err="1"/>
              <a:t>ups</a:t>
            </a:r>
            <a:r>
              <a:rPr lang="cs-CZ" sz="2200" dirty="0"/>
              <a:t> and </a:t>
            </a:r>
            <a:r>
              <a:rPr lang="cs-CZ" sz="2200" dirty="0" err="1"/>
              <a:t>social</a:t>
            </a:r>
            <a:r>
              <a:rPr lang="cs-CZ" sz="2200" dirty="0"/>
              <a:t> </a:t>
            </a:r>
            <a:r>
              <a:rPr lang="cs-CZ" sz="2200" dirty="0" err="1"/>
              <a:t>entrepreneurs</a:t>
            </a:r>
            <a:r>
              <a:rPr lang="cs-CZ" sz="2200" dirty="0"/>
              <a:t> to </a:t>
            </a:r>
            <a:r>
              <a:rPr lang="cs-CZ" sz="2200" dirty="0" err="1"/>
              <a:t>engage</a:t>
            </a:r>
            <a:r>
              <a:rPr lang="cs-CZ" sz="2200" dirty="0"/>
              <a:t> in CF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Increased</a:t>
            </a:r>
            <a:r>
              <a:rPr lang="cs-CZ" sz="2200" dirty="0"/>
              <a:t> </a:t>
            </a:r>
            <a:r>
              <a:rPr lang="cs-CZ" sz="2200" dirty="0" err="1"/>
              <a:t>knowledge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start-</a:t>
            </a:r>
            <a:r>
              <a:rPr lang="cs-CZ" sz="2200" dirty="0" err="1"/>
              <a:t>ups</a:t>
            </a:r>
            <a:r>
              <a:rPr lang="cs-CZ" sz="2200" dirty="0"/>
              <a:t> and </a:t>
            </a:r>
            <a:r>
              <a:rPr lang="cs-CZ" sz="2200" dirty="0" err="1"/>
              <a:t>social</a:t>
            </a:r>
            <a:r>
              <a:rPr lang="cs-CZ" sz="2200" dirty="0"/>
              <a:t> </a:t>
            </a:r>
            <a:r>
              <a:rPr lang="cs-CZ" sz="2200" dirty="0" err="1"/>
              <a:t>entrepreneurs</a:t>
            </a:r>
            <a:r>
              <a:rPr lang="cs-CZ" sz="2200" dirty="0"/>
              <a:t> on CF</a:t>
            </a:r>
          </a:p>
        </p:txBody>
      </p:sp>
    </p:spTree>
    <p:extLst>
      <p:ext uri="{BB962C8B-B14F-4D97-AF65-F5344CB8AC3E}">
        <p14:creationId xmlns:p14="http://schemas.microsoft.com/office/powerpoint/2010/main" val="133551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tehnopolis.me/online/wp-content/uploads/2019/04/Stru%C4%8Dni-%C5%BEiri-1024x768.jpg">
            <a:extLst>
              <a:ext uri="{FF2B5EF4-FFF2-40B4-BE49-F238E27FC236}">
                <a16:creationId xmlns:a16="http://schemas.microsoft.com/office/drawing/2014/main" id="{A2EE1A4A-34EA-144A-B06D-98E8D92FE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28" y="345122"/>
            <a:ext cx="4111837" cy="3083878"/>
          </a:xfrm>
          <a:prstGeom prst="rect">
            <a:avLst/>
          </a:prstGeom>
          <a:noFill/>
        </p:spPr>
      </p:pic>
      <p:pic>
        <p:nvPicPr>
          <p:cNvPr id="4" name="Picture 2" descr="http://www.tehnopolis.me/online/wp-content/uploads/2019/04/IMG_5198.jpg">
            <a:extLst>
              <a:ext uri="{FF2B5EF4-FFF2-40B4-BE49-F238E27FC236}">
                <a16:creationId xmlns:a16="http://schemas.microsoft.com/office/drawing/2014/main" id="{95A1DE2D-B44F-8C4B-82C2-5A56F7F52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28" y="3564458"/>
            <a:ext cx="4111837" cy="3083878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53D154-D5E7-AD40-BDDE-62C06E162EC4}"/>
              </a:ext>
            </a:extLst>
          </p:cNvPr>
          <p:cNvSpPr txBox="1"/>
          <p:nvPr/>
        </p:nvSpPr>
        <p:spPr>
          <a:xfrm>
            <a:off x="304800" y="1468582"/>
            <a:ext cx="602672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MONTE NEGRO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Empowering</a:t>
            </a:r>
            <a:r>
              <a:rPr lang="cs-CZ" sz="2200" b="1" dirty="0"/>
              <a:t> </a:t>
            </a:r>
            <a:r>
              <a:rPr lang="cs-CZ" sz="2200" b="1" dirty="0" err="1"/>
              <a:t>pitching</a:t>
            </a:r>
            <a:r>
              <a:rPr lang="cs-CZ" sz="2200" b="1" dirty="0"/>
              <a:t> </a:t>
            </a:r>
            <a:r>
              <a:rPr lang="cs-CZ" sz="2200" b="1" dirty="0" err="1"/>
              <a:t>potentials</a:t>
            </a:r>
            <a:r>
              <a:rPr lang="cs-CZ" sz="2200" b="1" dirty="0"/>
              <a:t> EPP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11. 3. 2019 – 25. 5. 2019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National</a:t>
            </a:r>
            <a:r>
              <a:rPr lang="cs-CZ" sz="2200" i="1" dirty="0"/>
              <a:t> and </a:t>
            </a:r>
            <a:r>
              <a:rPr lang="cs-CZ" sz="2200" i="1" dirty="0" err="1"/>
              <a:t>regional</a:t>
            </a:r>
            <a:r>
              <a:rPr lang="cs-CZ" sz="2200" i="1" dirty="0"/>
              <a:t> </a:t>
            </a:r>
            <a:r>
              <a:rPr lang="cs-CZ" sz="2200" i="1" dirty="0" err="1"/>
              <a:t>startups</a:t>
            </a:r>
            <a:r>
              <a:rPr lang="cs-CZ" sz="2200" i="1" dirty="0"/>
              <a:t>, </a:t>
            </a:r>
            <a:r>
              <a:rPr lang="cs-CZ" sz="2200" i="1" dirty="0" err="1"/>
              <a:t>young</a:t>
            </a:r>
            <a:r>
              <a:rPr lang="cs-CZ" sz="2200" i="1" dirty="0"/>
              <a:t> </a:t>
            </a:r>
            <a:r>
              <a:rPr lang="cs-CZ" sz="2200" i="1" dirty="0" err="1"/>
              <a:t>people</a:t>
            </a:r>
            <a:r>
              <a:rPr lang="cs-CZ" sz="2200" i="1" dirty="0"/>
              <a:t> 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ideas</a:t>
            </a:r>
            <a:r>
              <a:rPr lang="cs-CZ" sz="2200" i="1" dirty="0"/>
              <a:t>, </a:t>
            </a:r>
            <a:r>
              <a:rPr lang="cs-CZ" sz="2200" i="1" dirty="0" err="1"/>
              <a:t>students</a:t>
            </a:r>
            <a:r>
              <a:rPr lang="cs-CZ" sz="2200" i="1" dirty="0"/>
              <a:t>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1 set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trainings</a:t>
            </a:r>
            <a:r>
              <a:rPr lang="cs-CZ" sz="2200" dirty="0"/>
              <a:t> on CF </a:t>
            </a:r>
            <a:r>
              <a:rPr lang="cs-CZ" sz="2200" dirty="0" err="1"/>
              <a:t>pitching</a:t>
            </a:r>
            <a:r>
              <a:rPr lang="cs-CZ" sz="2200" dirty="0"/>
              <a:t> </a:t>
            </a:r>
            <a:r>
              <a:rPr lang="cs-CZ" sz="2200" dirty="0" err="1"/>
              <a:t>strategies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20 </a:t>
            </a:r>
            <a:r>
              <a:rPr lang="cs-CZ" sz="2200" dirty="0" err="1"/>
              <a:t>participants</a:t>
            </a:r>
            <a:r>
              <a:rPr lang="cs-CZ" sz="2200" dirty="0"/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3 </a:t>
            </a:r>
            <a:r>
              <a:rPr lang="cs-CZ" sz="2200" dirty="0" err="1"/>
              <a:t>ideas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startups</a:t>
            </a:r>
            <a:r>
              <a:rPr lang="cs-CZ" sz="2200" dirty="0"/>
              <a:t> </a:t>
            </a:r>
            <a:r>
              <a:rPr lang="cs-CZ" sz="2200" dirty="0" err="1"/>
              <a:t>creation</a:t>
            </a:r>
            <a:r>
              <a:rPr lang="cs-CZ" sz="2200" dirty="0"/>
              <a:t> </a:t>
            </a:r>
            <a:r>
              <a:rPr lang="cs-CZ" sz="2200" dirty="0" err="1"/>
              <a:t>presented</a:t>
            </a:r>
            <a:r>
              <a:rPr lang="cs-CZ" sz="2200" dirty="0"/>
              <a:t> on </a:t>
            </a:r>
            <a:r>
              <a:rPr lang="cs-CZ" sz="2200" dirty="0" err="1"/>
              <a:t>social</a:t>
            </a:r>
            <a:r>
              <a:rPr lang="cs-CZ" sz="2200" dirty="0"/>
              <a:t> medias and to jury -&gt; 2 </a:t>
            </a:r>
            <a:r>
              <a:rPr lang="cs-CZ" sz="2200" dirty="0" err="1"/>
              <a:t>selected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2 </a:t>
            </a:r>
            <a:r>
              <a:rPr lang="cs-CZ" sz="2200" dirty="0" err="1"/>
              <a:t>pitching</a:t>
            </a:r>
            <a:r>
              <a:rPr lang="cs-CZ" sz="2200" dirty="0"/>
              <a:t> </a:t>
            </a:r>
            <a:r>
              <a:rPr lang="cs-CZ" sz="2200" dirty="0" err="1"/>
              <a:t>videos</a:t>
            </a:r>
            <a:r>
              <a:rPr lang="cs-CZ" sz="2200" dirty="0"/>
              <a:t> </a:t>
            </a:r>
            <a:r>
              <a:rPr lang="cs-CZ" sz="2200" dirty="0" err="1"/>
              <a:t>created</a:t>
            </a:r>
            <a:r>
              <a:rPr lang="cs-CZ" sz="2200" dirty="0"/>
              <a:t> and 2 CF </a:t>
            </a:r>
            <a:r>
              <a:rPr lang="cs-CZ" sz="2200" dirty="0" err="1"/>
              <a:t>campaigns</a:t>
            </a:r>
            <a:r>
              <a:rPr lang="cs-CZ" sz="2200" dirty="0"/>
              <a:t> </a:t>
            </a:r>
            <a:r>
              <a:rPr lang="cs-CZ" sz="2200" dirty="0" err="1"/>
              <a:t>created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selected</a:t>
            </a:r>
            <a:r>
              <a:rPr lang="cs-CZ" sz="2200" dirty="0"/>
              <a:t> </a:t>
            </a:r>
            <a:r>
              <a:rPr lang="cs-CZ" sz="2200" dirty="0" err="1"/>
              <a:t>ideas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4279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F38226C-6695-2F40-AD13-0748CE7BE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3387435"/>
            <a:ext cx="4420887" cy="3315919"/>
          </a:xfrm>
          <a:prstGeom prst="rect">
            <a:avLst/>
          </a:prstGeom>
        </p:spPr>
      </p:pic>
      <p:pic>
        <p:nvPicPr>
          <p:cNvPr id="6" name="Picture 3" descr="C:\Users\Tamara Colic Milosav\Downloads\48110898_2062602050444767_3336988494328233984_n.jpg">
            <a:extLst>
              <a:ext uri="{FF2B5EF4-FFF2-40B4-BE49-F238E27FC236}">
                <a16:creationId xmlns:a16="http://schemas.microsoft.com/office/drawing/2014/main" id="{3E7B93AB-1650-BC4F-A157-FA73B42C2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4" y="333028"/>
            <a:ext cx="4420887" cy="2971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BB6F68-DBE6-694D-88B0-05328F985DB6}"/>
              </a:ext>
            </a:extLst>
          </p:cNvPr>
          <p:cNvSpPr txBox="1"/>
          <p:nvPr/>
        </p:nvSpPr>
        <p:spPr>
          <a:xfrm>
            <a:off x="304800" y="1468582"/>
            <a:ext cx="60267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SERBIA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 err="1"/>
              <a:t>CrowdStream</a:t>
            </a:r>
            <a:r>
              <a:rPr lang="cs-CZ" sz="2200" b="1" dirty="0"/>
              <a:t> Sprint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5. – 7. 12. 2018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i="1" dirty="0" err="1"/>
              <a:t>Teams</a:t>
            </a:r>
            <a:r>
              <a:rPr lang="cs-CZ" sz="2200" i="1" dirty="0"/>
              <a:t> 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ideas</a:t>
            </a:r>
            <a:r>
              <a:rPr lang="cs-CZ" sz="2200" i="1" dirty="0"/>
              <a:t> </a:t>
            </a:r>
            <a:r>
              <a:rPr lang="cs-CZ" sz="2200" i="1" dirty="0" err="1"/>
              <a:t>concerning</a:t>
            </a:r>
            <a:r>
              <a:rPr lang="cs-CZ" sz="2200" i="1" dirty="0"/>
              <a:t> </a:t>
            </a:r>
            <a:r>
              <a:rPr lang="cs-CZ" sz="2200" i="1" dirty="0" err="1"/>
              <a:t>social</a:t>
            </a:r>
            <a:r>
              <a:rPr lang="cs-CZ" sz="2200" i="1" dirty="0"/>
              <a:t> </a:t>
            </a:r>
            <a:r>
              <a:rPr lang="cs-CZ" sz="2200" i="1" dirty="0" err="1"/>
              <a:t>issues</a:t>
            </a:r>
            <a:r>
              <a:rPr lang="cs-CZ" sz="2200" i="1" dirty="0"/>
              <a:t>, </a:t>
            </a:r>
            <a:r>
              <a:rPr lang="cs-CZ" sz="2200" i="1" dirty="0" err="1"/>
              <a:t>ideas</a:t>
            </a:r>
            <a:r>
              <a:rPr lang="cs-CZ" sz="2200" i="1" dirty="0"/>
              <a:t> in </a:t>
            </a:r>
            <a:r>
              <a:rPr lang="cs-CZ" sz="2200" i="1" dirty="0" err="1"/>
              <a:t>the</a:t>
            </a:r>
            <a:r>
              <a:rPr lang="cs-CZ" sz="2200" i="1" dirty="0"/>
              <a:t> </a:t>
            </a:r>
            <a:r>
              <a:rPr lang="cs-CZ" sz="2200" i="1" dirty="0" err="1"/>
              <a:t>areas</a:t>
            </a:r>
            <a:r>
              <a:rPr lang="cs-CZ" sz="2200" i="1" dirty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technology and </a:t>
            </a:r>
            <a:r>
              <a:rPr lang="cs-CZ" sz="2200" i="1" dirty="0" err="1"/>
              <a:t>development</a:t>
            </a:r>
            <a:r>
              <a:rPr lang="cs-CZ" sz="2200" i="1" dirty="0"/>
              <a:t>, science, </a:t>
            </a:r>
            <a:r>
              <a:rPr lang="cs-CZ" sz="2200" i="1" dirty="0" err="1"/>
              <a:t>creative</a:t>
            </a:r>
            <a:r>
              <a:rPr lang="cs-CZ" sz="2200" i="1" dirty="0"/>
              <a:t> </a:t>
            </a:r>
            <a:r>
              <a:rPr lang="cs-CZ" sz="2200" i="1" dirty="0" err="1"/>
              <a:t>industry</a:t>
            </a:r>
            <a:r>
              <a:rPr lang="cs-CZ" sz="2200" i="1" dirty="0"/>
              <a:t> </a:t>
            </a:r>
            <a:r>
              <a:rPr lang="cs-CZ" sz="2200" i="1" dirty="0" err="1"/>
              <a:t>or</a:t>
            </a:r>
            <a:r>
              <a:rPr lang="cs-CZ" sz="2200" i="1" dirty="0"/>
              <a:t> </a:t>
            </a:r>
            <a:r>
              <a:rPr lang="cs-CZ" sz="2200" i="1" dirty="0" err="1"/>
              <a:t>other</a:t>
            </a:r>
            <a:r>
              <a:rPr lang="cs-CZ" sz="2200" i="1" dirty="0"/>
              <a:t> type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ideas</a:t>
            </a:r>
            <a:r>
              <a:rPr lang="cs-CZ" sz="2200" i="1" dirty="0"/>
              <a:t>.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CF </a:t>
            </a:r>
            <a:r>
              <a:rPr lang="cs-CZ" sz="2200" dirty="0" err="1"/>
              <a:t>campaign</a:t>
            </a:r>
            <a:r>
              <a:rPr lang="cs-CZ" sz="2200" dirty="0"/>
              <a:t> </a:t>
            </a:r>
            <a:r>
              <a:rPr lang="cs-CZ" sz="2200" dirty="0" err="1"/>
              <a:t>development</a:t>
            </a:r>
            <a:r>
              <a:rPr lang="cs-CZ" sz="2200" dirty="0"/>
              <a:t> </a:t>
            </a:r>
            <a:r>
              <a:rPr lang="cs-CZ" sz="2200" dirty="0" err="1"/>
              <a:t>mentoring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16 </a:t>
            </a:r>
            <a:r>
              <a:rPr lang="cs-CZ" sz="2200" dirty="0" err="1"/>
              <a:t>teams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 err="1"/>
              <a:t>Further</a:t>
            </a:r>
            <a:r>
              <a:rPr lang="cs-CZ" sz="2200" dirty="0"/>
              <a:t> </a:t>
            </a:r>
            <a:r>
              <a:rPr lang="cs-CZ" sz="2200" dirty="0" err="1"/>
              <a:t>mentoring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4 </a:t>
            </a:r>
            <a:r>
              <a:rPr lang="cs-CZ" sz="2200" dirty="0" err="1"/>
              <a:t>winners</a:t>
            </a:r>
            <a:endParaRPr lang="cs-CZ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cs-CZ" sz="2200" dirty="0"/>
              <a:t>Support </a:t>
            </a:r>
            <a:r>
              <a:rPr lang="cs-CZ" sz="2200" dirty="0" err="1"/>
              <a:t>for</a:t>
            </a:r>
            <a:r>
              <a:rPr lang="cs-CZ" sz="2200" dirty="0"/>
              <a:t> 4 </a:t>
            </a:r>
            <a:r>
              <a:rPr lang="cs-CZ" sz="2200" dirty="0" err="1"/>
              <a:t>pitching</a:t>
            </a:r>
            <a:r>
              <a:rPr lang="cs-CZ" sz="2200" dirty="0"/>
              <a:t> </a:t>
            </a:r>
            <a:r>
              <a:rPr lang="cs-CZ" sz="2200" dirty="0" err="1"/>
              <a:t>videos</a:t>
            </a:r>
            <a:r>
              <a:rPr lang="cs-CZ" sz="2200" dirty="0"/>
              <a:t> </a:t>
            </a:r>
            <a:r>
              <a:rPr lang="cs-CZ" sz="2200" dirty="0" err="1"/>
              <a:t>creation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2154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633</Words>
  <Application>Microsoft Macintosh PowerPoint</Application>
  <PresentationFormat>Širokoúhlá obrazovka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2_Office Theme</vt:lpstr>
      <vt:lpstr>1_Office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</dc:creator>
  <cp:lastModifiedBy>Jan Jareš</cp:lastModifiedBy>
  <cp:revision>222</cp:revision>
  <cp:lastPrinted>2019-03-27T12:59:15Z</cp:lastPrinted>
  <dcterms:created xsi:type="dcterms:W3CDTF">2017-02-01T16:19:06Z</dcterms:created>
  <dcterms:modified xsi:type="dcterms:W3CDTF">2019-05-28T09:14:03Z</dcterms:modified>
</cp:coreProperties>
</file>